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1" r:id="rId3"/>
    <p:sldId id="690" r:id="rId5"/>
    <p:sldId id="709" r:id="rId6"/>
    <p:sldId id="689" r:id="rId7"/>
    <p:sldId id="691" r:id="rId8"/>
    <p:sldId id="692" r:id="rId9"/>
    <p:sldId id="694" r:id="rId10"/>
    <p:sldId id="693" r:id="rId11"/>
    <p:sldId id="695" r:id="rId12"/>
    <p:sldId id="696" r:id="rId13"/>
    <p:sldId id="697" r:id="rId14"/>
    <p:sldId id="698" r:id="rId15"/>
    <p:sldId id="753" r:id="rId16"/>
    <p:sldId id="699" r:id="rId17"/>
    <p:sldId id="754" r:id="rId18"/>
    <p:sldId id="755" r:id="rId19"/>
    <p:sldId id="756" r:id="rId20"/>
    <p:sldId id="700" r:id="rId21"/>
    <p:sldId id="701" r:id="rId22"/>
    <p:sldId id="757" r:id="rId23"/>
    <p:sldId id="704" r:id="rId24"/>
    <p:sldId id="703" r:id="rId25"/>
    <p:sldId id="705" r:id="rId26"/>
    <p:sldId id="706" r:id="rId27"/>
    <p:sldId id="707" r:id="rId28"/>
    <p:sldId id="708" r:id="rId29"/>
    <p:sldId id="710" r:id="rId30"/>
    <p:sldId id="712" r:id="rId31"/>
    <p:sldId id="714" r:id="rId32"/>
    <p:sldId id="715" r:id="rId33"/>
    <p:sldId id="716" r:id="rId34"/>
    <p:sldId id="717" r:id="rId35"/>
    <p:sldId id="718" r:id="rId36"/>
    <p:sldId id="719" r:id="rId37"/>
    <p:sldId id="720" r:id="rId38"/>
    <p:sldId id="741" r:id="rId39"/>
    <p:sldId id="742" r:id="rId40"/>
    <p:sldId id="723" r:id="rId41"/>
    <p:sldId id="724" r:id="rId42"/>
    <p:sldId id="725" r:id="rId43"/>
    <p:sldId id="726" r:id="rId44"/>
    <p:sldId id="727" r:id="rId45"/>
    <p:sldId id="728" r:id="rId46"/>
    <p:sldId id="739" r:id="rId47"/>
    <p:sldId id="740" r:id="rId48"/>
    <p:sldId id="749" r:id="rId49"/>
    <p:sldId id="748" r:id="rId50"/>
    <p:sldId id="751" r:id="rId51"/>
    <p:sldId id="752" r:id="rId52"/>
    <p:sldId id="750" r:id="rId53"/>
  </p:sldIdLst>
  <p:sldSz cx="9144000" cy="5143500" type="screen16x9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CDE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2" autoAdjust="0"/>
    <p:restoredTop sz="83480" autoAdjust="0"/>
  </p:normalViewPr>
  <p:slideViewPr>
    <p:cSldViewPr snapToGrid="0">
      <p:cViewPr>
        <p:scale>
          <a:sx n="141" d="100"/>
          <a:sy n="141" d="100"/>
        </p:scale>
        <p:origin x="2064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gs" Target="tags/tag1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4426" y="4482306"/>
            <a:ext cx="409574" cy="273844"/>
          </a:xfr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1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US" altLang="zh-CN" dirty="0"/>
          </a:p>
        </p:txBody>
      </p:sp>
      <p:grpSp>
        <p:nvGrpSpPr>
          <p:cNvPr id="25" name="Group 91"/>
          <p:cNvGrpSpPr/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/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22153" y="2169137"/>
            <a:ext cx="8945065" cy="646303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科学导论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机器学习初步与实践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：人脸检测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5546"/>
            <a:ext cx="8229600" cy="1370603"/>
          </a:xfrm>
        </p:spPr>
        <p:txBody>
          <a:bodyPr/>
          <a:lstStyle/>
          <a:p>
            <a:r>
              <a:rPr lang="zh-CN" altLang="en-US" dirty="0" smtClean="0"/>
              <a:t>同样</a:t>
            </a:r>
            <a:r>
              <a:rPr lang="zh-CN" altLang="en-US" dirty="0"/>
              <a:t>建模成监督学习中的分类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zh-CN" altLang="en-US" dirty="0" smtClean="0"/>
              <a:t>需要将图片窗口分为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正脸、侧脸、非脸</a:t>
            </a:r>
            <a:endParaRPr lang="en-US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1"/>
          <a:srcRect l="8265" t="21410" r="10414" b="40130"/>
          <a:stretch>
            <a:fillRect/>
          </a:stretch>
        </p:blipFill>
        <p:spPr>
          <a:xfrm>
            <a:off x="748145" y="967298"/>
            <a:ext cx="7312174" cy="2229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：人脸检测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分类器需要从标注数据（</a:t>
                </a:r>
                <a:r>
                  <a:rPr lang="en-US" altLang="zh-CN" dirty="0" smtClean="0"/>
                  <a:t>Labeled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Data</a:t>
                </a:r>
                <a:r>
                  <a:rPr lang="zh-CN" altLang="en-US" dirty="0" smtClean="0"/>
                  <a:t>）中进行学习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正脸数据集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5000</a:t>
                </a:r>
                <a:r>
                  <a:rPr lang="zh-CN" altLang="en-US" dirty="0" smtClean="0"/>
                  <a:t>张脸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几乎全为正脸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不同的年龄、种族、性别、光线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CN" altLang="en-US" dirty="0" smtClean="0"/>
                  <a:t>张非脸的图片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图片进行了规范化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调整尺寸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变为黑白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2"/>
          <a:srcRect l="51480" t="25684" r="7531" b="4313"/>
          <a:stretch>
            <a:fillRect/>
          </a:stretch>
        </p:blipFill>
        <p:spPr>
          <a:xfrm>
            <a:off x="4889395" y="1279766"/>
            <a:ext cx="3400662" cy="3476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：垃圾邮件检测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46002"/>
                <a:ext cx="8229600" cy="131014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同样建模成一个分类问题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如何表示数据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 smtClean="0">
                    <a:sym typeface="Wingdings"/>
                  </a:rPr>
                  <a:t> </a:t>
                </a:r>
                <a:r>
                  <a:rPr lang="zh-CN" altLang="en-US" dirty="0" smtClean="0">
                    <a:solidFill>
                      <a:srgbClr val="C00000"/>
                    </a:solidFill>
                    <a:sym typeface="Wingdings"/>
                  </a:rPr>
                  <a:t>特征（</a:t>
                </a:r>
                <a:r>
                  <a:rPr lang="en-US" altLang="zh-CN" dirty="0" smtClean="0">
                    <a:solidFill>
                      <a:srgbClr val="C00000"/>
                    </a:solidFill>
                    <a:sym typeface="Wingdings"/>
                  </a:rPr>
                  <a:t>feature</a:t>
                </a:r>
                <a:r>
                  <a:rPr lang="zh-CN" altLang="en-US" dirty="0" smtClean="0">
                    <a:solidFill>
                      <a:srgbClr val="C00000"/>
                    </a:solidFill>
                    <a:sym typeface="Wingdings"/>
                  </a:rPr>
                  <a:t>）</a:t>
                </a:r>
                <a:r>
                  <a:rPr lang="zh-CN" altLang="en-US" dirty="0" smtClean="0">
                    <a:sym typeface="Wingdings"/>
                  </a:rPr>
                  <a:t>的概念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如何确定分类结果 </a:t>
                </a:r>
                <a:r>
                  <a:rPr lang="zh-CN" altLang="en-US" dirty="0" smtClean="0">
                    <a:sym typeface="Wingdings"/>
                  </a:rPr>
                  <a:t> </a:t>
                </a:r>
                <a:r>
                  <a:rPr lang="zh-CN" altLang="en-US" dirty="0" smtClean="0">
                    <a:solidFill>
                      <a:srgbClr val="C00000"/>
                    </a:solidFill>
                    <a:sym typeface="Wingdings"/>
                  </a:rPr>
                  <a:t>分类标签（</a:t>
                </a:r>
                <a:r>
                  <a:rPr lang="en-US" altLang="zh-CN" dirty="0" smtClean="0">
                    <a:solidFill>
                      <a:srgbClr val="C00000"/>
                    </a:solidFill>
                    <a:sym typeface="Wingdings"/>
                  </a:rPr>
                  <a:t>label</a:t>
                </a:r>
                <a:r>
                  <a:rPr lang="zh-CN" altLang="en-US" dirty="0" smtClean="0">
                    <a:solidFill>
                      <a:srgbClr val="C00000"/>
                    </a:solidFill>
                    <a:sym typeface="Wingdings"/>
                  </a:rPr>
                  <a:t>或</a:t>
                </a:r>
                <a:r>
                  <a:rPr lang="en-US" altLang="zh-CN" dirty="0" smtClean="0">
                    <a:solidFill>
                      <a:srgbClr val="C00000"/>
                    </a:solidFill>
                    <a:sym typeface="Wingdings"/>
                  </a:rPr>
                  <a:t>class</a:t>
                </a:r>
                <a:r>
                  <a:rPr lang="zh-CN" altLang="en-US" dirty="0" smtClean="0">
                    <a:solidFill>
                      <a:srgbClr val="C00000"/>
                    </a:solidFill>
                    <a:sym typeface="Wingdings"/>
                  </a:rPr>
                  <a:t>）</a:t>
                </a:r>
                <a:r>
                  <a:rPr lang="zh-CN" altLang="en-US" dirty="0" smtClean="0">
                    <a:sym typeface="Wingdings"/>
                  </a:rPr>
                  <a:t>的概念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46002"/>
                <a:ext cx="8229600" cy="1310147"/>
              </a:xfrm>
              <a:blipFill rotWithShape="0">
                <a:blip r:embed="rId1"/>
                <a:stretch>
                  <a:fillRect l="-66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2314" t="20380" r="17355" b="36182"/>
          <a:stretch>
            <a:fillRect/>
          </a:stretch>
        </p:blipFill>
        <p:spPr>
          <a:xfrm>
            <a:off x="1110883" y="786953"/>
            <a:ext cx="6431028" cy="2576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：垃圾邮件检测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10097"/>
            <a:ext cx="5348496" cy="3937000"/>
          </a:xfrm>
        </p:spPr>
      </p:pic>
      <p:sp>
        <p:nvSpPr>
          <p:cNvPr id="4" name="Rectangle 3"/>
          <p:cNvSpPr/>
          <p:nvPr/>
        </p:nvSpPr>
        <p:spPr>
          <a:xfrm>
            <a:off x="6595640" y="1530070"/>
            <a:ext cx="23083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请问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你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如提取垃圾邮件的特征</a:t>
            </a:r>
            <a:r>
              <a:rPr lang="en-US" altLang="zh-CN" b="1" dirty="0" smtClean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（多选）？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FontTx/>
              <a:buAutoNum type="alphaUcPeriod"/>
            </a:pP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考虑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邮件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中关键词的频率分布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考虑邮件的协作特点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考虑发件人邮箱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考虑邮件的发送时间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2515" y="1610985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互联网应用案例：虚假信息检测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0994" y="819150"/>
            <a:ext cx="6582012" cy="393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互联网应用案例：虚假信息检测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0994" y="819150"/>
            <a:ext cx="6582012" cy="393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互联网应用案例：虚假信息检测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如何给一条</a:t>
            </a:r>
            <a:r>
              <a:rPr lang="en-US" altLang="zh-CN" dirty="0"/>
              <a:t>Tweet</a:t>
            </a:r>
            <a:r>
              <a:rPr lang="zh-CN" altLang="en-US" dirty="0"/>
              <a:t>信息提取特征</a:t>
            </a:r>
            <a:r>
              <a:rPr lang="zh-CN" altLang="en-US" dirty="0" smtClean="0"/>
              <a:t>？</a:t>
            </a:r>
            <a:endParaRPr lang="en-US" altLang="zh-CN" dirty="0"/>
          </a:p>
        </p:txBody>
      </p:sp>
      <p:sp>
        <p:nvSpPr>
          <p:cNvPr id="7" name="Footer Placeholder 3"/>
          <p:cNvSpPr txBox="1"/>
          <p:nvPr/>
        </p:nvSpPr>
        <p:spPr>
          <a:xfrm>
            <a:off x="6142581" y="4224543"/>
            <a:ext cx="2895600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mtClean="0"/>
              <a:t>计算传播理论与实务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01" y="1737228"/>
            <a:ext cx="5276653" cy="297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1" y="1310721"/>
            <a:ext cx="3281963" cy="10605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Bent Arrow 9"/>
          <p:cNvSpPr/>
          <p:nvPr/>
        </p:nvSpPr>
        <p:spPr>
          <a:xfrm rot="10800000" flipH="1">
            <a:off x="2365162" y="2659717"/>
            <a:ext cx="752463" cy="1296144"/>
          </a:xfrm>
          <a:prstGeom prst="bentArrow">
            <a:avLst>
              <a:gd name="adj1" fmla="val 28574"/>
              <a:gd name="adj2" fmla="val 3052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互联网应用案例：虚假信息检测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6984749" cy="3937000"/>
          </a:xfrm>
        </p:spPr>
        <p:txBody>
          <a:bodyPr/>
          <a:lstStyle/>
          <a:p>
            <a:r>
              <a:rPr lang="zh-CN" altLang="en-US" dirty="0"/>
              <a:t>案例分析：真实的中文虚假</a:t>
            </a:r>
            <a:r>
              <a:rPr lang="zh-CN" altLang="en-US" dirty="0" smtClean="0"/>
              <a:t>信息</a:t>
            </a:r>
            <a:endParaRPr lang="en-US" altLang="zh-C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19445" y="1272978"/>
          <a:ext cx="5355900" cy="161141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355900"/>
              </a:tblGrid>
              <a:tr h="3354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娱乐类（标题）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曾毅退出凤凰传奇，与庞龙合唱，原来他唱功这么好！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唐</a:t>
                      </a:r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嫣学生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装</a:t>
                      </a:r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现身机场 ，宽松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胖大疑似</a:t>
                      </a:r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怀孕？罗晋要升级当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爸爸 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《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七仙女</a:t>
                      </a:r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》 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开拍 ， 赵</a:t>
                      </a:r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丽颖和郑爽谁更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适</a:t>
                      </a:r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合演七仙女和鹿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晗搭档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今天鹿晗和关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晓</a:t>
                      </a:r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彤分手了吗 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佟</a:t>
                      </a:r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丽娅被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爆离婚 </a:t>
                      </a:r>
                      <a:r>
                        <a:rPr lang="zh-CN" altLang="en-US" sz="1400" u="none" strike="noStrike" dirty="0" smtClean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，网友为何大喊：痛快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人心 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19445" y="2998690"/>
          <a:ext cx="5355900" cy="161141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55900"/>
              </a:tblGrid>
              <a:tr h="3242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社会类（标题）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</a:tr>
              <a:tr h="27122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家长注意了！初三有这</a:t>
                      </a:r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</a:rPr>
                        <a:t>个现象的孩子，成绩会越来越差！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9" marR="5459" marT="10918" marB="10918" anchor="b">
                    <a:noFill/>
                  </a:tcPr>
                </a:tc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摊贩城管一家亲！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日起，农户进城摆摊不用愁了，可放心买卖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电瓶车用久了电池就得换？别傻了，教你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招，再多骑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年都没问题！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医院交停车费，找回来一枚硬币，价值</a:t>
                      </a:r>
                      <a:r>
                        <a:rPr lang="en-US" altLang="zh-CN" sz="1400" u="none" strike="noStrike" dirty="0">
                          <a:effectLst/>
                        </a:rPr>
                        <a:t>3000</a:t>
                      </a:r>
                      <a:r>
                        <a:rPr lang="zh-CN" altLang="en-US" sz="1400" u="none" strike="noStrike" dirty="0">
                          <a:effectLst/>
                        </a:rPr>
                        <a:t>元，真不敢相信！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还用别人的驾驶证代扣分？现在已经行不通了！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</a:tr>
            </a:tbl>
          </a:graphicData>
        </a:graphic>
      </p:graphicFrame>
      <p:sp>
        <p:nvSpPr>
          <p:cNvPr id="11" name="Right Brace 10"/>
          <p:cNvSpPr/>
          <p:nvPr/>
        </p:nvSpPr>
        <p:spPr>
          <a:xfrm>
            <a:off x="6757570" y="1272978"/>
            <a:ext cx="360040" cy="3337122"/>
          </a:xfrm>
          <a:prstGeom prst="rightBrace">
            <a:avLst>
              <a:gd name="adj1" fmla="val 5558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7362405" y="2341374"/>
            <a:ext cx="7164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你会提取什么</a:t>
            </a:r>
            <a:r>
              <a:rPr lang="zh-CN" altLang="en-US" dirty="0" smtClean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特征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？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9285" y="1644344"/>
            <a:ext cx="582730" cy="58273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互联网应用案例：机器翻译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22766" b="7749"/>
          <a:stretch>
            <a:fillRect/>
          </a:stretch>
        </p:blipFill>
        <p:spPr>
          <a:xfrm>
            <a:off x="747999" y="967300"/>
            <a:ext cx="7648002" cy="3483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互联网应用案例：推荐系统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17670" y="1466695"/>
            <a:ext cx="22271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最主要的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训练数据是什么？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商品</a:t>
            </a:r>
            <a:r>
              <a:rPr lang="en-US" altLang="zh-CN" b="1" dirty="0" smtClean="0">
                <a:solidFill>
                  <a:srgbClr val="C00000"/>
                </a:solidFill>
                <a:latin typeface="Helvetica Neue" charset="0"/>
              </a:rPr>
              <a:t>/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新闻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的图片和文本特征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用户历史购买</a:t>
            </a:r>
            <a:r>
              <a:rPr lang="en-US" altLang="zh-CN" b="1" dirty="0" smtClean="0">
                <a:solidFill>
                  <a:srgbClr val="C00000"/>
                </a:solidFill>
                <a:latin typeface="Helvetica Neue" charset="0"/>
              </a:rPr>
              <a:t>/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阅读的行为特征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40689" y="95495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55" y="954951"/>
            <a:ext cx="4069976" cy="357479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85" y="846120"/>
            <a:ext cx="2067436" cy="3683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推荐教材</a:t>
            </a:r>
            <a:endParaRPr lang="en-US" dirty="0"/>
          </a:p>
        </p:txBody>
      </p:sp>
      <p:pic>
        <p:nvPicPr>
          <p:cNvPr id="4" name="Picture 2" descr="https://images-na.ssl-images-amazon.com/images/I/61FKyOeM7KL._SX368_BO1,204,203,200_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19150"/>
            <a:ext cx="2919219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7" t="6258" r="12825"/>
          <a:stretch>
            <a:fillRect/>
          </a:stretch>
        </p:blipFill>
        <p:spPr>
          <a:xfrm>
            <a:off x="4058767" y="819149"/>
            <a:ext cx="4095263" cy="393700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智能家居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9922" y="819150"/>
            <a:ext cx="5504155" cy="3937000"/>
          </a:xfr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典型的机器学习问题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分类（</a:t>
            </a:r>
            <a:r>
              <a:rPr lang="en-US" altLang="zh-CN" dirty="0" smtClean="0"/>
              <a:t>Classification</a:t>
            </a:r>
            <a:r>
              <a:rPr lang="zh-CN" altLang="en-US" dirty="0" smtClean="0"/>
              <a:t>）问题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预测类别，如数字、是</a:t>
            </a:r>
            <a:r>
              <a:rPr lang="en-US" altLang="zh-CN" dirty="0" smtClean="0"/>
              <a:t>/</a:t>
            </a:r>
            <a:r>
              <a:rPr lang="zh-CN" altLang="en-US" dirty="0" smtClean="0"/>
              <a:t>否为垃圾邮件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zh-CN" altLang="en-US" dirty="0"/>
              <a:t>这张照片中是猫还是狗？</a:t>
            </a:r>
            <a:endParaRPr lang="zh-CN" altLang="en-US" dirty="0"/>
          </a:p>
          <a:p>
            <a:pPr lvl="1"/>
            <a:r>
              <a:rPr lang="zh-CN" altLang="en-US" dirty="0"/>
              <a:t>这条评论体现了积极还是消极情绪？</a:t>
            </a:r>
            <a:endParaRPr lang="zh-CN" altLang="en-US" dirty="0"/>
          </a:p>
          <a:p>
            <a:pPr lvl="1"/>
            <a:r>
              <a:rPr lang="zh-CN" altLang="en-US" dirty="0"/>
              <a:t>这个用户是否会点击给他推送的广告？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79365" y="1945831"/>
            <a:ext cx="24182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altLang="zh-CN" sz="2800" dirty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Is This A or </a:t>
            </a:r>
            <a:r>
              <a:rPr lang="en-US" altLang="zh-CN" sz="28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</a:t>
            </a:r>
            <a:r>
              <a:rPr lang="zh-CN" altLang="en-US" sz="28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8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(</a:t>
            </a:r>
            <a:r>
              <a:rPr lang="en-US" altLang="zh-CN" sz="20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or</a:t>
            </a:r>
            <a:r>
              <a:rPr lang="zh-CN" altLang="en-US" sz="20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0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C,</a:t>
            </a:r>
            <a:r>
              <a:rPr lang="zh-CN" altLang="en-US" sz="20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0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D,</a:t>
            </a:r>
            <a:r>
              <a:rPr lang="zh-CN" altLang="en-US" sz="20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20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…</a:t>
            </a:r>
            <a:r>
              <a:rPr lang="en-US" altLang="zh-CN" sz="2800" dirty="0" smtClean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)?</a:t>
            </a:r>
            <a:endParaRPr lang="zh-CN" altLang="en-US" sz="2800" dirty="0" smtClean="0">
              <a:solidFill>
                <a:srgbClr val="0000CC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3" y="1673462"/>
            <a:ext cx="5464812" cy="1498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典型的机器学习问题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回归</a:t>
            </a:r>
            <a:r>
              <a:rPr lang="zh-CN" altLang="en-US" dirty="0"/>
              <a:t>（</a:t>
            </a:r>
            <a:r>
              <a:rPr lang="en-US" altLang="zh-CN" dirty="0"/>
              <a:t>Regression</a:t>
            </a:r>
            <a:r>
              <a:rPr lang="zh-CN" altLang="en-US" dirty="0" smtClean="0"/>
              <a:t>）问题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估计回归的参数，如权重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zh-CN" altLang="en-US" dirty="0" smtClean="0"/>
              <a:t>本周的股票价格如何变化？</a:t>
            </a:r>
            <a:endParaRPr lang="en-US" altLang="zh-CN" dirty="0"/>
          </a:p>
          <a:p>
            <a:pPr lvl="1"/>
            <a:r>
              <a:rPr lang="zh-CN" altLang="en-US" dirty="0"/>
              <a:t>下礼拜一的气温会是多少？</a:t>
            </a:r>
            <a:endParaRPr lang="en-US" altLang="zh-CN" dirty="0"/>
          </a:p>
          <a:p>
            <a:pPr lvl="1"/>
            <a:r>
              <a:rPr lang="zh-CN" altLang="en-US" dirty="0"/>
              <a:t>中国</a:t>
            </a:r>
            <a:r>
              <a:rPr lang="zh-CN" altLang="en-US" dirty="0" smtClean="0"/>
              <a:t>第一季度</a:t>
            </a:r>
            <a:r>
              <a:rPr lang="zh-CN" altLang="en-US" dirty="0"/>
              <a:t>的</a:t>
            </a:r>
            <a:r>
              <a:rPr lang="en-US" altLang="zh-CN" dirty="0"/>
              <a:t>GDP</a:t>
            </a:r>
            <a:r>
              <a:rPr lang="zh-CN" altLang="en-US" dirty="0"/>
              <a:t>增长会是多少</a:t>
            </a:r>
            <a:r>
              <a:rPr lang="zh-CN" altLang="en-US" dirty="0" smtClean="0"/>
              <a:t>？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40984" y="2161275"/>
            <a:ext cx="4258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en-US" altLang="zh-CN" sz="2800" dirty="0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How much or How Many?</a:t>
            </a:r>
            <a:endParaRPr lang="zh-CN" altLang="en-US" sz="2800" dirty="0" smtClean="0">
              <a:solidFill>
                <a:srgbClr val="0000CC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3719" t="35758" r="58430" b="39875"/>
          <a:stretch>
            <a:fillRect/>
          </a:stretch>
        </p:blipFill>
        <p:spPr>
          <a:xfrm>
            <a:off x="1246907" y="1678518"/>
            <a:ext cx="2546717" cy="1488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典型的机器学习问题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聚类（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）问题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目标用户群体分类</a:t>
            </a:r>
            <a:endParaRPr lang="en-US" altLang="zh-CN" dirty="0" smtClean="0"/>
          </a:p>
          <a:p>
            <a:r>
              <a:rPr lang="zh-CN" altLang="en-US" dirty="0" smtClean="0"/>
              <a:t>文档主题划分</a:t>
            </a:r>
            <a:endParaRPr lang="en-US" altLang="zh-CN" dirty="0" smtClean="0"/>
          </a:p>
          <a:p>
            <a:r>
              <a:rPr lang="zh-CN" altLang="en-US" dirty="0" smtClean="0"/>
              <a:t>样本群组分析</a:t>
            </a:r>
            <a:endParaRPr lang="en-US" altLang="zh-CN" dirty="0" smtClean="0"/>
          </a:p>
          <a:p>
            <a:r>
              <a:rPr lang="zh-CN" altLang="en-US" dirty="0" smtClean="0"/>
              <a:t>异常检测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23" y="1188385"/>
            <a:ext cx="4111232" cy="1443574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66311" y="2439049"/>
            <a:ext cx="1863744" cy="25160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55" y="1415457"/>
            <a:ext cx="3322806" cy="269949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556210" y="2455827"/>
            <a:ext cx="3302606" cy="618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56210" y="3452990"/>
            <a:ext cx="3302606" cy="6187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878354" y="988484"/>
            <a:ext cx="2348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altLang="zh-CN">
                <a:solidFill>
                  <a:srgbClr val="0000CC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How Is This Organized?</a:t>
            </a:r>
            <a:endParaRPr lang="zh-CN" altLang="en-US" dirty="0">
              <a:solidFill>
                <a:srgbClr val="0000CC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课堂练习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机器学习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（周志华）上有关“挑西瓜”的例子</a:t>
            </a:r>
            <a:endParaRPr lang="en-US" dirty="0"/>
          </a:p>
        </p:txBody>
      </p:sp>
      <p:sp>
        <p:nvSpPr>
          <p:cNvPr id="4" name="Content Placeholder 2"/>
          <p:cNvSpPr txBox="1">
            <a:spLocks noChangeArrowheads="1"/>
          </p:cNvSpPr>
          <p:nvPr/>
        </p:nvSpPr>
        <p:spPr>
          <a:xfrm>
            <a:off x="457200" y="1554163"/>
            <a:ext cx="3819524" cy="2740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如何表示数据</a:t>
            </a:r>
            <a:endParaRPr lang="en-US" altLang="ja-JP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ja-JP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每个西瓜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ja-JP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每个西瓜的特性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每个示例也可以称为一个特征向量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vector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ja-JP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69812" y="1554162"/>
          <a:ext cx="4410076" cy="27400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092"/>
                <a:gridCol w="864065"/>
                <a:gridCol w="864065"/>
                <a:gridCol w="746174"/>
                <a:gridCol w="711680"/>
              </a:tblGrid>
              <a:tr h="45467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Instance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Label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6667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色泽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根蒂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敲声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好瓜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青绿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蜷缩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浊响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乌黑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蜷缩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浊响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青绿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硬挺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清脆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乌黑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稍蜷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沉闷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课堂练习</a:t>
            </a:r>
            <a:endParaRPr lang="en-US" dirty="0"/>
          </a:p>
        </p:txBody>
      </p:sp>
      <p:sp>
        <p:nvSpPr>
          <p:cNvPr id="7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5113337" y="1421873"/>
            <a:ext cx="4030663" cy="1944687"/>
          </a:xfrm>
        </p:spPr>
        <p:txBody>
          <a:bodyPr/>
          <a:lstStyle/>
          <a:p>
            <a:r>
              <a:rPr lang="ja-JP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特征向量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ja-JP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en-US" altLang="ja-JP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b="1" baseline="-25000" dirty="0">
                <a:latin typeface="Times New Roman" panose="02020603050405020304" charset="0"/>
                <a:ea typeface="黑体" panose="02010609060101010101" charset="-122"/>
              </a:rPr>
              <a:t>1</a:t>
            </a:r>
            <a:r>
              <a:rPr lang="zh-CN" altLang="en-US" b="1" baseline="-25000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=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(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11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12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13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)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      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y</a:t>
            </a:r>
            <a:r>
              <a:rPr lang="en-US" altLang="zh-CN" i="1" baseline="-25000" dirty="0">
                <a:latin typeface="Times New Roman" panose="02020603050405020304" charset="0"/>
                <a:ea typeface="黑体" panose="02010609060101010101" charset="-122"/>
              </a:rPr>
              <a:t>1</a:t>
            </a:r>
            <a:endParaRPr lang="en-US" altLang="zh-CN" i="1" baseline="-25000" dirty="0">
              <a:latin typeface="Times New Roman" panose="02020603050405020304" charset="0"/>
              <a:ea typeface="黑体" panose="02010609060101010101" charset="-122"/>
            </a:endParaRPr>
          </a:p>
          <a:p>
            <a:r>
              <a:rPr lang="en-US" altLang="zh-CN" b="1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b="1" i="1" baseline="-25000" dirty="0">
                <a:latin typeface="Times New Roman" panose="02020603050405020304" charset="0"/>
                <a:ea typeface="黑体" panose="02010609060101010101" charset="-122"/>
              </a:rPr>
              <a:t>2</a:t>
            </a:r>
            <a:r>
              <a:rPr lang="zh-CN" altLang="en-US" b="1" baseline="-25000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=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(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i="1" baseline="-25000" dirty="0">
                <a:latin typeface="Times New Roman" panose="02020603050405020304" charset="0"/>
                <a:ea typeface="黑体" panose="02010609060101010101" charset="-122"/>
              </a:rPr>
              <a:t>2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1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i="1" baseline="-25000" dirty="0">
                <a:latin typeface="Times New Roman" panose="02020603050405020304" charset="0"/>
                <a:ea typeface="黑体" panose="02010609060101010101" charset="-122"/>
              </a:rPr>
              <a:t>2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2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i="1" baseline="-25000" dirty="0">
                <a:latin typeface="Times New Roman" panose="02020603050405020304" charset="0"/>
                <a:ea typeface="黑体" panose="02010609060101010101" charset="-122"/>
              </a:rPr>
              <a:t>2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3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)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      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y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2</a:t>
            </a:r>
            <a:endParaRPr lang="en-US" altLang="zh-CN" dirty="0">
              <a:latin typeface="Times New Roman" panose="02020603050405020304" charset="0"/>
              <a:ea typeface="黑体" panose="02010609060101010101" charset="-122"/>
            </a:endParaRPr>
          </a:p>
          <a:p>
            <a:r>
              <a:rPr lang="en-US" altLang="zh-CN" b="1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b="1" i="1" baseline="-25000" dirty="0">
                <a:latin typeface="Times New Roman" panose="02020603050405020304" charset="0"/>
                <a:ea typeface="黑体" panose="02010609060101010101" charset="-122"/>
              </a:rPr>
              <a:t>3</a:t>
            </a:r>
            <a:r>
              <a:rPr lang="zh-CN" altLang="en-US" b="1" baseline="-25000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=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(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i="1" baseline="-25000" dirty="0">
                <a:latin typeface="Times New Roman" panose="02020603050405020304" charset="0"/>
                <a:ea typeface="黑体" panose="02010609060101010101" charset="-122"/>
              </a:rPr>
              <a:t>3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1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i="1" baseline="-25000" dirty="0">
                <a:latin typeface="Times New Roman" panose="02020603050405020304" charset="0"/>
                <a:ea typeface="黑体" panose="02010609060101010101" charset="-122"/>
              </a:rPr>
              <a:t>3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2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x</a:t>
            </a:r>
            <a:r>
              <a:rPr lang="en-US" altLang="zh-CN" i="1" baseline="-25000" dirty="0">
                <a:latin typeface="Times New Roman" panose="02020603050405020304" charset="0"/>
                <a:ea typeface="黑体" panose="02010609060101010101" charset="-122"/>
              </a:rPr>
              <a:t>3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3</a:t>
            </a:r>
            <a:r>
              <a:rPr lang="en-US" altLang="zh-CN" dirty="0">
                <a:latin typeface="Times New Roman" panose="02020603050405020304" charset="0"/>
                <a:ea typeface="黑体" panose="02010609060101010101" charset="-122"/>
              </a:rPr>
              <a:t>) </a:t>
            </a:r>
            <a:r>
              <a:rPr lang="zh-CN" altLang="en-US" dirty="0">
                <a:latin typeface="Times New Roman" panose="02020603050405020304" charset="0"/>
                <a:ea typeface="黑体" panose="02010609060101010101" charset="-122"/>
              </a:rPr>
              <a:t>      </a:t>
            </a:r>
            <a:r>
              <a:rPr lang="en-US" altLang="zh-CN" i="1" dirty="0">
                <a:latin typeface="Times New Roman" panose="02020603050405020304" charset="0"/>
                <a:ea typeface="黑体" panose="02010609060101010101" charset="-122"/>
              </a:rPr>
              <a:t>y</a:t>
            </a:r>
            <a:r>
              <a:rPr lang="en-US" altLang="zh-CN" baseline="-25000" dirty="0">
                <a:latin typeface="Times New Roman" panose="02020603050405020304" charset="0"/>
                <a:ea typeface="黑体" panose="02010609060101010101" charset="-122"/>
              </a:rPr>
              <a:t>3</a:t>
            </a:r>
            <a:endParaRPr lang="en-US" altLang="zh-CN" dirty="0">
              <a:latin typeface="Times New Roman" panose="02020603050405020304" charset="0"/>
              <a:ea typeface="黑体" panose="02010609060101010101" charset="-122"/>
            </a:endParaRPr>
          </a:p>
          <a:p>
            <a:endParaRPr lang="en-US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12534" y="1703979"/>
          <a:ext cx="4410076" cy="27400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092"/>
                <a:gridCol w="864065"/>
                <a:gridCol w="864065"/>
                <a:gridCol w="746174"/>
                <a:gridCol w="711680"/>
              </a:tblGrid>
              <a:tr h="45467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Label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6667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色泽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根蒂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敲声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好瓜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青绿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蜷缩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浊响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乌黑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蜷缩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浊响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青绿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硬挺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清脆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乌黑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稍蜷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沉闷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1" name="Content Placeholder 2"/>
          <p:cNvSpPr txBox="1"/>
          <p:nvPr/>
        </p:nvSpPr>
        <p:spPr bwMode="auto">
          <a:xfrm>
            <a:off x="5243178" y="913873"/>
            <a:ext cx="3525838" cy="50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ja-JP" altLang="en-US" b="0" kern="0">
                <a:solidFill>
                  <a:srgbClr val="C00000"/>
                </a:solidFill>
              </a:rPr>
              <a:t>训练集</a:t>
            </a:r>
            <a:endParaRPr lang="en-US" b="0" kern="0" dirty="0">
              <a:solidFill>
                <a:srgbClr val="C00000"/>
              </a:solidFill>
            </a:endParaRPr>
          </a:p>
        </p:txBody>
      </p:sp>
      <p:sp>
        <p:nvSpPr>
          <p:cNvPr id="12" name="Content Placeholder 2"/>
          <p:cNvSpPr txBox="1"/>
          <p:nvPr/>
        </p:nvSpPr>
        <p:spPr bwMode="auto">
          <a:xfrm>
            <a:off x="5243178" y="3073992"/>
            <a:ext cx="29527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楷体_GB2312" charset="0"/>
                <a:ea typeface="楷体_GB2312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ja-JP" altLang="en-US" b="0">
                <a:solidFill>
                  <a:srgbClr val="C00000"/>
                </a:solidFill>
              </a:rPr>
              <a:t>测试集</a:t>
            </a:r>
            <a:endParaRPr lang="en-US" altLang="en-US" b="0" dirty="0">
              <a:solidFill>
                <a:srgbClr val="C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0" y="3164902"/>
            <a:ext cx="4025900" cy="1943100"/>
          </a:xfrm>
          <a:prstGeom prst="rect">
            <a:avLst/>
          </a:prstGeom>
        </p:spPr>
      </p:pic>
      <p:sp>
        <p:nvSpPr>
          <p:cNvPr id="16" name="Content Placeholder 2"/>
          <p:cNvSpPr txBox="1"/>
          <p:nvPr/>
        </p:nvSpPr>
        <p:spPr>
          <a:xfrm>
            <a:off x="457200" y="819150"/>
            <a:ext cx="3833018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《</a:t>
            </a:r>
            <a:r>
              <a:rPr lang="zh-CN" altLang="en-US" dirty="0" smtClean="0"/>
              <a:t>机器学习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（周志华）上有关“挑西瓜”的例子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</a:t>
            </a:r>
            <a:r>
              <a:rPr lang="zh-CN" altLang="en-US" dirty="0" smtClean="0"/>
              <a:t>练习：线性模型举例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819149"/>
            <a:ext cx="7115760" cy="4155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  <a:endParaRPr lang="zh-CN" altLang="en-US" sz="40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机器学习初步与实践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184698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机器学习介绍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监督学习概览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监督学习概览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学习目标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r>
                      <a:rPr lang="zh-CN" altLang="en-US" b="0" i="1" smtClean="0">
                        <a:latin typeface="Cambria Math" charset="0"/>
                      </a:rPr>
                      <m:t>：</m:t>
                    </m:r>
                    <m:r>
                      <a:rPr lang="en-US" altLang="zh-CN" b="0" i="1" smtClean="0">
                        <a:latin typeface="Cambria Math" charset="0"/>
                      </a:rPr>
                      <m:t>𝑋</m:t>
                    </m:r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  <m:r>
                      <a:rPr lang="en-US" altLang="zh-CN" b="0" i="1" smtClean="0">
                        <a:latin typeface="Cambria Math" charset="0"/>
                      </a:rPr>
                      <m:t>𝑌</m:t>
                    </m:r>
                  </m:oMath>
                </a14:m>
                <a:endParaRPr lang="en-US" dirty="0" smtClean="0"/>
              </a:p>
              <a:p>
                <a:r>
                  <a:rPr lang="zh-CN" altLang="en-US" dirty="0" smtClean="0"/>
                  <a:t>训练数据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𝑋</m:t>
                    </m:r>
                    <m:r>
                      <a:rPr lang="en-US" altLang="zh-CN" b="0" i="1" smtClean="0">
                        <a:latin typeface="Cambria Math" charset="0"/>
                      </a:rPr>
                      <m:t>×</m:t>
                    </m:r>
                    <m:r>
                      <a:rPr lang="en-US" altLang="zh-CN" b="0" i="1" smtClean="0">
                        <a:latin typeface="Cambria Math" charset="0"/>
                      </a:rPr>
                      <m:t>𝑌</m:t>
                    </m:r>
                    <m:r>
                      <a:rPr lang="en-US" altLang="zh-CN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zh-CN" altLang="en-US" dirty="0" smtClean="0"/>
                  <a:t>学习（训练）过程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∈</m:t>
                    </m:r>
                    <m:r>
                      <a:rPr lang="en-US" altLang="zh-CN" b="0" i="1" smtClean="0">
                        <a:latin typeface="Cambria Math" charset="0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zh-CN" altLang="en-US" dirty="0" smtClean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zh-CN" altLang="en-US" dirty="0" smtClean="0"/>
                  <a:t>预测（测试）过程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给定</a:t>
                </a:r>
                <a:r>
                  <a:rPr lang="zh-CN" altLang="en-US" dirty="0" smtClean="0">
                    <a:solidFill>
                      <a:srgbClr val="C00000"/>
                    </a:solidFill>
                  </a:rPr>
                  <a:t>新数据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zh-CN" altLang="en-US" dirty="0" smtClean="0"/>
                  <a:t>输出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"/>
                <a:stretch>
                  <a:fillRect l="-667" t="-774" b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518290" y="1318967"/>
            <a:ext cx="2092745" cy="1890211"/>
            <a:chOff x="1709665" y="1700807"/>
            <a:chExt cx="2790327" cy="2520281"/>
          </a:xfrm>
        </p:grpSpPr>
        <p:sp>
          <p:nvSpPr>
            <p:cNvPr id="5" name="Oval 4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178573" y="1603442"/>
            <a:ext cx="1032390" cy="1137910"/>
            <a:chOff x="5292080" y="2196496"/>
            <a:chExt cx="1376520" cy="1517213"/>
          </a:xfrm>
        </p:grpSpPr>
        <p:sp>
          <p:nvSpPr>
            <p:cNvPr id="61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224939" y="1588996"/>
            <a:ext cx="1032390" cy="1140414"/>
            <a:chOff x="7063410" y="2348864"/>
            <a:chExt cx="1376520" cy="1520552"/>
          </a:xfrm>
        </p:grpSpPr>
        <p:sp>
          <p:nvSpPr>
            <p:cNvPr id="85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cxnSp>
        <p:nvCxnSpPr>
          <p:cNvPr id="106" name="Curved Connector 105"/>
          <p:cNvCxnSpPr/>
          <p:nvPr/>
        </p:nvCxnSpPr>
        <p:spPr>
          <a:xfrm>
            <a:off x="5123593" y="1612845"/>
            <a:ext cx="1220486" cy="9570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urved Connector 106"/>
          <p:cNvCxnSpPr/>
          <p:nvPr/>
        </p:nvCxnSpPr>
        <p:spPr>
          <a:xfrm rot="5400000">
            <a:off x="4189997" y="3145977"/>
            <a:ext cx="717127" cy="38140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/>
        </p:nvSpPr>
        <p:spPr>
          <a:xfrm>
            <a:off x="4213657" y="3842213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9" name="Down Arrow 108"/>
          <p:cNvSpPr/>
          <p:nvPr/>
        </p:nvSpPr>
        <p:spPr>
          <a:xfrm>
            <a:off x="7033490" y="2880559"/>
            <a:ext cx="378042" cy="54308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TextBox 109"/>
          <p:cNvSpPr txBox="1"/>
          <p:nvPr/>
        </p:nvSpPr>
        <p:spPr>
          <a:xfrm>
            <a:off x="5820571" y="3733246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i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sz="2700" i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7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27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zh-CN" sz="27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)</a:t>
            </a:r>
            <a:endParaRPr lang="en-US" sz="27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6265395" y="3853198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8063000" y="3601079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8095341" y="4139261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851622" y="3733247"/>
            <a:ext cx="1135678" cy="253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805455" y="4065771"/>
            <a:ext cx="1181844" cy="21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Down Arrow 115"/>
          <p:cNvSpPr/>
          <p:nvPr/>
        </p:nvSpPr>
        <p:spPr>
          <a:xfrm rot="16200000">
            <a:off x="5036308" y="3675669"/>
            <a:ext cx="378042" cy="64576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ectangle 116"/>
          <p:cNvSpPr/>
          <p:nvPr/>
        </p:nvSpPr>
        <p:spPr>
          <a:xfrm>
            <a:off x="7390576" y="2935624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① 训练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749879" y="3439421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② 预测</a:t>
            </a:r>
            <a:endParaRPr lang="en-US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训练集，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个观察样本</a:t>
            </a:r>
            <a:endParaRPr lang="en-US" altLang="zh-CN" dirty="0" smtClean="0"/>
          </a:p>
          <a:p>
            <a:r>
              <a:rPr lang="zh-CN" altLang="en-US" dirty="0" smtClean="0"/>
              <a:t>标注为二分类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分类问题目的是估计函数</a:t>
            </a:r>
            <a:r>
              <a:rPr lang="en-US" altLang="zh-CN" i="1" dirty="0" smtClean="0"/>
              <a:t>f(x)</a:t>
            </a:r>
            <a:r>
              <a:rPr lang="zh-CN" altLang="en-US" dirty="0" smtClean="0"/>
              <a:t>，使得：</a:t>
            </a:r>
            <a:endParaRPr lang="en-US" altLang="zh-CN" dirty="0" smtClean="0"/>
          </a:p>
          <a:p>
            <a:r>
              <a:rPr lang="zh-CN" altLang="en-US" i="1" dirty="0" smtClean="0"/>
              <a:t>                </a:t>
            </a:r>
            <a:r>
              <a:rPr lang="en-US" altLang="zh-CN" i="1" dirty="0" smtClean="0"/>
              <a:t>f(x</a:t>
            </a:r>
            <a:r>
              <a:rPr lang="en-US" altLang="zh-CN" i="1" baseline="-25000" dirty="0" smtClean="0"/>
              <a:t>i</a:t>
            </a:r>
            <a:r>
              <a:rPr lang="en-US" altLang="zh-CN" i="1" dirty="0" smtClean="0"/>
              <a:t>)=</a:t>
            </a:r>
            <a:r>
              <a:rPr lang="en-US" altLang="zh-CN" i="1" dirty="0" err="1" smtClean="0"/>
              <a:t>y</a:t>
            </a:r>
            <a:r>
              <a:rPr lang="en-US" altLang="zh-CN" i="1" baseline="-25000" dirty="0" err="1" smtClean="0"/>
              <a:t>i</a:t>
            </a:r>
            <a:endParaRPr lang="en-US" altLang="zh-CN" i="1" baseline="-25000" dirty="0" smtClean="0"/>
          </a:p>
          <a:p>
            <a:endParaRPr lang="en-US" altLang="zh-CN" i="1" baseline="-25000" dirty="0"/>
          </a:p>
          <a:p>
            <a:r>
              <a:rPr lang="zh-CN" altLang="en-US" dirty="0" smtClean="0"/>
              <a:t>学到样本</a:t>
            </a:r>
            <a:r>
              <a:rPr lang="zh-CN" altLang="en-US" dirty="0"/>
              <a:t>边界很重要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3519" y="950614"/>
            <a:ext cx="2517037" cy="24568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38" y="1771596"/>
            <a:ext cx="4816444" cy="35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578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方正兰亭细黑_GBK" pitchFamily="2" charset="-122"/>
                <a:ea typeface="方正兰亭细黑_GBK" pitchFamily="2" charset="-122"/>
              </a:rPr>
              <a:t>提纲</a:t>
            </a:r>
            <a:endParaRPr lang="zh-CN" altLang="en-US" sz="40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机器学习初步与实践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39403" y="947342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9893" y="1091396"/>
            <a:ext cx="184698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机器学习介绍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监督学习概览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937514" y="12545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37514" y="20982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37514" y="254686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937514" y="17015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zh-CN" altLang="en-US" dirty="0" smtClean="0"/>
              <a:t>近邻分类器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对每个测试样本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，在训练集中找到离</a:t>
            </a:r>
            <a:r>
              <a:rPr lang="en-US" altLang="zh-CN" dirty="0" smtClean="0"/>
              <a:t>x</a:t>
            </a:r>
            <a:r>
              <a:rPr lang="zh-CN" altLang="en-US" dirty="0" smtClean="0"/>
              <a:t>最近的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个训练样本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根据这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个样本多类别标签投票，多数标签作为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的预测标签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3638" y="1919335"/>
            <a:ext cx="5150782" cy="289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626" y="205978"/>
            <a:ext cx="7312695" cy="473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采样假设：训练集与测试集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假设训练样本和测试数据是独立采样</a:t>
            </a:r>
            <a:endParaRPr lang="en-US" altLang="zh-CN" dirty="0" smtClean="0"/>
          </a:p>
          <a:p>
            <a:r>
              <a:rPr lang="zh-CN" altLang="en-US" dirty="0" smtClean="0"/>
              <a:t>训练数据与测试数据的分布很可能不一致</a:t>
            </a:r>
            <a:endParaRPr lang="en-US" altLang="zh-CN" dirty="0" smtClean="0"/>
          </a:p>
          <a:p>
            <a:r>
              <a:rPr lang="zh-CN" altLang="en-US" dirty="0" smtClean="0"/>
              <a:t>分类误差的度量：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180" y="2354661"/>
            <a:ext cx="6051493" cy="25157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26" y="1571797"/>
            <a:ext cx="3352800" cy="668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1" y="-20538"/>
            <a:ext cx="6858000" cy="4861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990" y="-18106"/>
            <a:ext cx="6859010" cy="487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深入理解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要点：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监督学习的真正目的是在测试集上取得好的预测精度，而测试集在训练时是不知道的；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通过在训练集上最小化损失函数来设定的参数，并不一定能获得最佳的分类模型；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我们希望训练的模型能够有效地对核心的数据分布建模，而忽略数据中的噪音。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1" y="-20538"/>
            <a:ext cx="6858000" cy="4861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990" y="-18106"/>
            <a:ext cx="6859010" cy="4871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1" y="11683"/>
            <a:ext cx="6857999" cy="4214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4894"/>
            <a:ext cx="6858000" cy="415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为什么需要机器学习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人们不只需要</a:t>
            </a:r>
            <a:r>
              <a:rPr lang="zh-CN" altLang="en-US" dirty="0">
                <a:solidFill>
                  <a:srgbClr val="4AABC5"/>
                </a:solidFill>
              </a:rPr>
              <a:t>理解过去</a:t>
            </a:r>
            <a:r>
              <a:rPr lang="zh-CN" altLang="en-US" dirty="0"/>
              <a:t>，更需要</a:t>
            </a:r>
            <a:r>
              <a:rPr lang="zh-CN" altLang="en-US" dirty="0">
                <a:solidFill>
                  <a:srgbClr val="F89646"/>
                </a:solidFill>
              </a:rPr>
              <a:t>预测</a:t>
            </a:r>
            <a:r>
              <a:rPr lang="zh-CN" altLang="en-US" dirty="0" smtClean="0">
                <a:solidFill>
                  <a:srgbClr val="F89646"/>
                </a:solidFill>
              </a:rPr>
              <a:t>未来</a:t>
            </a:r>
            <a:endParaRPr lang="en-US" dirty="0">
              <a:solidFill>
                <a:srgbClr val="F89646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72836" y="1442052"/>
          <a:ext cx="3396883" cy="307551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396883"/>
              </a:tblGrid>
              <a:tr h="8001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理解过去</a:t>
                      </a:r>
                      <a:endParaRPr lang="en-US" altLang="zh-CN" sz="1800" dirty="0" smtClean="0"/>
                    </a:p>
                    <a:p>
                      <a:pPr algn="ctr"/>
                      <a:r>
                        <a:rPr lang="zh-CN" altLang="en-US" sz="1800" dirty="0" smtClean="0"/>
                        <a:t>（数据描述）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 smtClean="0">
                          <a:solidFill>
                            <a:srgbClr val="4AABC5"/>
                          </a:solidFill>
                        </a:rPr>
                        <a:t>苹果：</a:t>
                      </a:r>
                      <a:r>
                        <a:rPr lang="zh-CN" altLang="en-US" sz="1500" b="0" u="none" dirty="0" smtClean="0">
                          <a:solidFill>
                            <a:srgbClr val="4AABC5"/>
                          </a:solidFill>
                        </a:rPr>
                        <a:t>今年</a:t>
                      </a:r>
                      <a:r>
                        <a:rPr lang="zh-CN" altLang="en-US" sz="1500" u="none" dirty="0" smtClean="0">
                          <a:solidFill>
                            <a:srgbClr val="4AABC5"/>
                          </a:solidFill>
                        </a:rPr>
                        <a:t>卖了多少部手机？</a:t>
                      </a:r>
                      <a:endParaRPr lang="en-US" sz="1500" u="none" dirty="0">
                        <a:solidFill>
                          <a:srgbClr val="4AABC5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 smtClean="0">
                          <a:solidFill>
                            <a:srgbClr val="4AABC5"/>
                          </a:solidFill>
                        </a:rPr>
                        <a:t>百度：你是否点击了广告？</a:t>
                      </a:r>
                      <a:endParaRPr lang="en-US" sz="1500" u="none" dirty="0">
                        <a:solidFill>
                          <a:srgbClr val="4AABC5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 smtClean="0">
                          <a:solidFill>
                            <a:srgbClr val="4AABC5"/>
                          </a:solidFill>
                        </a:rPr>
                        <a:t>保险公司：哪些保户已经挂了？</a:t>
                      </a:r>
                      <a:endParaRPr lang="en-US" sz="1500" u="none" dirty="0">
                        <a:solidFill>
                          <a:srgbClr val="4AABC5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 smtClean="0">
                          <a:solidFill>
                            <a:srgbClr val="4AABC5"/>
                          </a:solidFill>
                        </a:rPr>
                        <a:t>数据科学导论：哪些往年已经得了</a:t>
                      </a:r>
                      <a:r>
                        <a:rPr lang="en-US" altLang="zh-CN" sz="1500" u="none" dirty="0" smtClean="0">
                          <a:solidFill>
                            <a:srgbClr val="4AABC5"/>
                          </a:solidFill>
                        </a:rPr>
                        <a:t>4.0</a:t>
                      </a:r>
                      <a:r>
                        <a:rPr lang="zh-CN" altLang="en-US" sz="1500" u="none" dirty="0" smtClean="0">
                          <a:solidFill>
                            <a:srgbClr val="4AABC5"/>
                          </a:solidFill>
                        </a:rPr>
                        <a:t>？</a:t>
                      </a:r>
                      <a:endParaRPr lang="en-US" sz="1500" u="none" dirty="0">
                        <a:solidFill>
                          <a:srgbClr val="4AABC5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u="none" dirty="0" smtClean="0">
                          <a:solidFill>
                            <a:srgbClr val="4AABC5"/>
                          </a:solidFill>
                        </a:rPr>
                        <a:t>……</a:t>
                      </a:r>
                      <a:r>
                        <a:rPr lang="zh-CN" altLang="en-US" sz="1500" u="none" dirty="0" smtClean="0">
                          <a:solidFill>
                            <a:srgbClr val="4AABC5"/>
                          </a:solidFill>
                        </a:rPr>
                        <a:t> </a:t>
                      </a:r>
                      <a:r>
                        <a:rPr lang="en-US" altLang="zh-CN" sz="1500" u="none" dirty="0" smtClean="0">
                          <a:solidFill>
                            <a:srgbClr val="4AABC5"/>
                          </a:solidFill>
                        </a:rPr>
                        <a:t>……</a:t>
                      </a:r>
                      <a:endParaRPr lang="en-US" sz="1500" u="none" dirty="0">
                        <a:solidFill>
                          <a:srgbClr val="4AABC5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40274" y="1442051"/>
          <a:ext cx="3396883" cy="307551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396883"/>
              </a:tblGrid>
              <a:tr h="8001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预测未来</a:t>
                      </a:r>
                      <a:endParaRPr lang="en-US" altLang="zh-CN" sz="1800" dirty="0" smtClean="0"/>
                    </a:p>
                    <a:p>
                      <a:pPr algn="ctr"/>
                      <a:r>
                        <a:rPr lang="zh-CN" altLang="en-US" sz="1800" dirty="0" smtClean="0"/>
                        <a:t>（机器学习）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 smtClean="0">
                          <a:solidFill>
                            <a:srgbClr val="F89646"/>
                          </a:solidFill>
                        </a:rPr>
                        <a:t>苹果：明年会卖多少部手机？</a:t>
                      </a:r>
                      <a:endParaRPr lang="en-US" sz="1500" u="none" dirty="0">
                        <a:solidFill>
                          <a:srgbClr val="F89646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 smtClean="0">
                          <a:solidFill>
                            <a:srgbClr val="F89646"/>
                          </a:solidFill>
                        </a:rPr>
                        <a:t>百度：你会不会点击广告？</a:t>
                      </a:r>
                      <a:endParaRPr lang="en-US" sz="1500" u="none" dirty="0">
                        <a:solidFill>
                          <a:srgbClr val="F89646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 smtClean="0">
                          <a:solidFill>
                            <a:srgbClr val="F89646"/>
                          </a:solidFill>
                        </a:rPr>
                        <a:t>保险公司：这个新保户会挂吗？</a:t>
                      </a:r>
                      <a:endParaRPr lang="en-US" sz="1500" u="none" dirty="0">
                        <a:solidFill>
                          <a:srgbClr val="F89646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 smtClean="0">
                          <a:solidFill>
                            <a:srgbClr val="F89646"/>
                          </a:solidFill>
                        </a:rPr>
                        <a:t>数据科学导论：你会不会得</a:t>
                      </a:r>
                      <a:r>
                        <a:rPr lang="en-US" altLang="zh-CN" sz="1500" u="none" dirty="0" smtClean="0">
                          <a:solidFill>
                            <a:srgbClr val="F89646"/>
                          </a:solidFill>
                        </a:rPr>
                        <a:t>4.0</a:t>
                      </a:r>
                      <a:r>
                        <a:rPr lang="zh-CN" altLang="en-US" sz="1500" u="none" dirty="0" smtClean="0">
                          <a:solidFill>
                            <a:srgbClr val="F89646"/>
                          </a:solidFill>
                        </a:rPr>
                        <a:t>？</a:t>
                      </a:r>
                      <a:endParaRPr lang="en-US" sz="1500" u="none" dirty="0">
                        <a:solidFill>
                          <a:srgbClr val="F89646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u="none" dirty="0" smtClean="0">
                          <a:solidFill>
                            <a:srgbClr val="F89646"/>
                          </a:solidFill>
                        </a:rPr>
                        <a:t>……</a:t>
                      </a:r>
                      <a:r>
                        <a:rPr lang="zh-CN" altLang="en-US" sz="1500" u="none" dirty="0" smtClean="0">
                          <a:solidFill>
                            <a:srgbClr val="F89646"/>
                          </a:solidFill>
                        </a:rPr>
                        <a:t> </a:t>
                      </a:r>
                      <a:r>
                        <a:rPr lang="en-US" altLang="zh-CN" sz="1500" u="none" dirty="0" smtClean="0">
                          <a:solidFill>
                            <a:srgbClr val="F89646"/>
                          </a:solidFill>
                        </a:rPr>
                        <a:t>……</a:t>
                      </a:r>
                      <a:endParaRPr lang="en-US" sz="1500" u="none" dirty="0">
                        <a:solidFill>
                          <a:srgbClr val="F89646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训练过程的特性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3988051" cy="3937000"/>
          </a:xfrm>
        </p:spPr>
        <p:txBody>
          <a:bodyPr/>
          <a:lstStyle/>
          <a:p>
            <a:r>
              <a:rPr lang="zh-CN" altLang="en-US" dirty="0" smtClean="0"/>
              <a:t>随着</a:t>
            </a:r>
            <a:r>
              <a:rPr lang="en-US" altLang="zh-CN" dirty="0" smtClean="0"/>
              <a:t>K</a:t>
            </a:r>
            <a:r>
              <a:rPr lang="zh-CN" altLang="en-US" dirty="0" smtClean="0"/>
              <a:t>增加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分类边界面越来越平滑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训练误差增加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K</a:t>
            </a:r>
            <a:r>
              <a:rPr lang="zh-CN" altLang="en-US" dirty="0" smtClean="0"/>
              <a:t>是参数，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的选着可以用</a:t>
            </a:r>
            <a:r>
              <a:rPr lang="zh-CN" altLang="en-US" dirty="0" smtClean="0">
                <a:solidFill>
                  <a:srgbClr val="FF0000"/>
                </a:solidFill>
              </a:rPr>
              <a:t>交叉验证</a:t>
            </a:r>
            <a:r>
              <a:rPr lang="zh-CN" altLang="en-US" dirty="0" smtClean="0"/>
              <a:t>的办法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把训练集进一步分为训练集和验证集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通过验证集的损失</a:t>
            </a:r>
            <a:r>
              <a:rPr lang="zh-CN" altLang="en-US" dirty="0" smtClean="0"/>
              <a:t>误差选择</a:t>
            </a:r>
            <a:r>
              <a:rPr lang="en-US" altLang="zh-CN" dirty="0" smtClean="0"/>
              <a:t>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51" y="1578808"/>
            <a:ext cx="4595379" cy="2762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例子：手写数字识别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079" y="836000"/>
            <a:ext cx="6296934" cy="392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zh-CN" altLang="en-US" dirty="0" smtClean="0"/>
              <a:t>近邻总结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</a:t>
            </a:r>
            <a:r>
              <a:rPr lang="zh-CN" altLang="en-US" dirty="0"/>
              <a:t>近邻分类</a:t>
            </a:r>
            <a:r>
              <a:rPr lang="zh-CN" altLang="en-US" dirty="0" smtClean="0"/>
              <a:t>方法简单有效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可应用到多分类问题上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分类面是非线性的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随着样本数量增加精度会自然提升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只有一个参数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，容易通过交叉验证设置该参数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3430" y="2877430"/>
            <a:ext cx="2662726" cy="2101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zh-CN" altLang="en-US" dirty="0"/>
              <a:t>近邻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怎么度量最近，需要特定的距离公式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需要存储和搜索数据集。但可以用索引。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218" y="2081517"/>
            <a:ext cx="6083929" cy="2674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如何设定参数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使用验证集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把整个数据分成</a:t>
            </a:r>
            <a:r>
              <a:rPr lang="en-US" altLang="zh-CN" dirty="0" smtClean="0"/>
              <a:t>3</a:t>
            </a:r>
            <a:r>
              <a:rPr lang="zh-CN" altLang="en-US" dirty="0" smtClean="0"/>
              <a:t>部分：</a:t>
            </a:r>
            <a:r>
              <a:rPr lang="en-US" altLang="zh-CN" dirty="0" smtClean="0"/>
              <a:t>x</a:t>
            </a:r>
            <a:endParaRPr lang="en-US" altLang="zh-CN" dirty="0" smtClean="0"/>
          </a:p>
          <a:p>
            <a:pPr lvl="1"/>
            <a:r>
              <a:rPr lang="zh-CN" altLang="en-US" dirty="0"/>
              <a:t>训练集：学习模型参数</a:t>
            </a:r>
            <a:endParaRPr lang="en-US" altLang="zh-CN" dirty="0"/>
          </a:p>
          <a:p>
            <a:pPr lvl="1"/>
            <a:r>
              <a:rPr lang="zh-CN" altLang="en-US" dirty="0"/>
              <a:t>验证集：不用来学习，用来选择模型或者调节重要参数</a:t>
            </a:r>
            <a:endParaRPr lang="en-US" altLang="zh-CN" dirty="0"/>
          </a:p>
          <a:p>
            <a:pPr lvl="1"/>
            <a:r>
              <a:rPr lang="zh-CN" altLang="en-US" dirty="0"/>
              <a:t>测试集：用来评估模型预测效果，通常评估效果会比验证集差一些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 smtClean="0"/>
              <a:t>我们可以再重新划分数据集，得到新的无偏的预测效果评估。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欠拟合与过拟合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Everything Should Be Made as Simple as Possible, But Not </a:t>
            </a:r>
            <a:r>
              <a:rPr lang="en-US" altLang="zh-CN" b="1" dirty="0" smtClean="0"/>
              <a:t>Simpler</a:t>
            </a:r>
            <a:r>
              <a:rPr lang="zh-CN" altLang="en-US" b="1" dirty="0" smtClean="0"/>
              <a:t>            </a:t>
            </a:r>
            <a:r>
              <a:rPr lang="en-US" altLang="zh-CN" b="1" dirty="0"/>
              <a:t>----Albert Einstein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64DDB-364C-410E-A66B-B19CEFA5EF0F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024" y="2125474"/>
            <a:ext cx="7225791" cy="2066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精度（误差）的评测效果总是好吗？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31140"/>
          </a:xfrm>
        </p:spPr>
        <p:txBody>
          <a:bodyPr/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12068"/>
                <a:gridCol w="612068"/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 rotWithShape="0">
                <a:blip r:embed="rId1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4035023" y="1374895"/>
            <a:ext cx="3320919" cy="18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40080" indent="-236855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7280" indent="-1733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7305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8945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425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几个关键概念</a:t>
            </a:r>
            <a:endParaRPr lang="en-US" altLang="zh-CN" sz="180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(TP):</a:t>
            </a:r>
            <a:r>
              <a:rPr lang="zh-CN" altLang="en-US" sz="1350" dirty="0"/>
              <a:t> 正确识别</a:t>
            </a:r>
            <a:endParaRPr lang="en-US" altLang="zh-CN" sz="1350" dirty="0"/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(FP):</a:t>
            </a:r>
            <a:r>
              <a:rPr lang="zh-CN" altLang="en-US" sz="1350" dirty="0"/>
              <a:t> 错误识别</a:t>
            </a:r>
            <a:endParaRPr lang="en-US" altLang="zh-CN" sz="135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(TN):</a:t>
            </a:r>
            <a:r>
              <a:rPr lang="zh-CN" altLang="en-US" sz="1350" dirty="0"/>
              <a:t> 正确拒绝</a:t>
            </a:r>
            <a:endParaRPr lang="en-US" altLang="zh-CN" sz="1350" dirty="0"/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(FN):</a:t>
            </a:r>
            <a:r>
              <a:rPr lang="zh-CN" altLang="en-US" sz="1350" dirty="0"/>
              <a:t> 错误</a:t>
            </a:r>
            <a:r>
              <a:rPr lang="zh-CN" altLang="en-US" sz="1350" dirty="0" smtClean="0"/>
              <a:t>拒绝</a:t>
            </a:r>
            <a:endParaRPr lang="en-US" altLang="zh-CN" sz="135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076941" y="3558188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12068"/>
                <a:gridCol w="612068"/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680637" y="3501401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00615" y="351971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9190" y="2942858"/>
            <a:ext cx="331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TP/FP/TN/FN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填到下表</a:t>
            </a:r>
            <a:endParaRPr lang="zh-CN" altLang="en-US" b="1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50437" y="290176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精度（误差）的评测效果总是好吗？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31140"/>
          </a:xfrm>
        </p:spPr>
        <p:txBody>
          <a:bodyPr/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12068"/>
                <a:gridCol w="612068"/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 rotWithShape="0">
                <a:blip r:embed="rId1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4035023" y="1374895"/>
            <a:ext cx="3320919" cy="18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40080" indent="-236855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7280" indent="-1733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7305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8945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425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几个关键概念</a:t>
            </a:r>
            <a:endParaRPr lang="en-US" altLang="zh-CN" sz="180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(TP):</a:t>
            </a:r>
            <a:r>
              <a:rPr lang="zh-CN" altLang="en-US" sz="1350" dirty="0"/>
              <a:t> 正确识别</a:t>
            </a:r>
            <a:endParaRPr lang="en-US" altLang="zh-CN" sz="1350" dirty="0"/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(FP):</a:t>
            </a:r>
            <a:r>
              <a:rPr lang="zh-CN" altLang="en-US" sz="1350" dirty="0"/>
              <a:t> 错误识别</a:t>
            </a:r>
            <a:endParaRPr lang="en-US" altLang="zh-CN" sz="135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(TN):</a:t>
            </a:r>
            <a:r>
              <a:rPr lang="zh-CN" altLang="en-US" sz="1350" dirty="0"/>
              <a:t> 正确拒绝</a:t>
            </a:r>
            <a:endParaRPr lang="en-US" altLang="zh-CN" sz="1350" dirty="0"/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(FN):</a:t>
            </a:r>
            <a:r>
              <a:rPr lang="zh-CN" altLang="en-US" sz="1350" dirty="0"/>
              <a:t> 错误</a:t>
            </a:r>
            <a:r>
              <a:rPr lang="zh-CN" altLang="en-US" sz="1350" dirty="0" smtClean="0"/>
              <a:t>拒绝</a:t>
            </a:r>
            <a:endParaRPr lang="en-US" altLang="zh-CN" sz="135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076941" y="3558188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12068"/>
                <a:gridCol w="612068"/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680637" y="3501401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00615" y="351971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15820" y="3855802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/>
              <a:t>TP</a:t>
            </a:r>
            <a:endParaRPr lang="en-US" sz="1500"/>
          </a:p>
        </p:txBody>
      </p:sp>
      <p:sp>
        <p:nvSpPr>
          <p:cNvPr id="15" name="Rectangle 14"/>
          <p:cNvSpPr/>
          <p:nvPr/>
        </p:nvSpPr>
        <p:spPr>
          <a:xfrm>
            <a:off x="6419676" y="3846436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FN</a:t>
            </a:r>
            <a:endParaRPr lang="en-US" sz="1500" dirty="0"/>
          </a:p>
        </p:txBody>
      </p:sp>
      <p:sp>
        <p:nvSpPr>
          <p:cNvPr id="16" name="Rectangle 15"/>
          <p:cNvSpPr/>
          <p:nvPr/>
        </p:nvSpPr>
        <p:spPr>
          <a:xfrm>
            <a:off x="5811218" y="4135199"/>
            <a:ext cx="3722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FP</a:t>
            </a:r>
            <a:endParaRPr lang="en-US" sz="1500" dirty="0"/>
          </a:p>
        </p:txBody>
      </p:sp>
      <p:sp>
        <p:nvSpPr>
          <p:cNvPr id="17" name="Rectangle 16"/>
          <p:cNvSpPr/>
          <p:nvPr/>
        </p:nvSpPr>
        <p:spPr>
          <a:xfrm>
            <a:off x="6415074" y="4125832"/>
            <a:ext cx="4010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TN</a:t>
            </a:r>
            <a:endParaRPr lang="en-US" sz="1500" dirty="0"/>
          </a:p>
        </p:txBody>
      </p:sp>
      <p:sp>
        <p:nvSpPr>
          <p:cNvPr id="18" name="Rectangle 17"/>
          <p:cNvSpPr/>
          <p:nvPr/>
        </p:nvSpPr>
        <p:spPr>
          <a:xfrm>
            <a:off x="5039190" y="2942858"/>
            <a:ext cx="331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TP/FP/TN/FN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填到下表</a:t>
            </a:r>
            <a:endParaRPr lang="zh-CN" altLang="en-US" b="1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50437" y="290176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精度（误差）的评测效果总是好吗？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31140"/>
          </a:xfrm>
        </p:spPr>
        <p:txBody>
          <a:bodyPr/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12068"/>
                <a:gridCol w="612068"/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 rotWithShape="0">
                <a:blip r:embed="rId1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5" name="Content Placeholder 2"/>
          <p:cNvSpPr txBox="1"/>
          <p:nvPr/>
        </p:nvSpPr>
        <p:spPr bwMode="auto">
          <a:xfrm>
            <a:off x="3875303" y="1364590"/>
            <a:ext cx="4110608" cy="280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40080" indent="-236855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7280" indent="-1733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7305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8945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425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引入新的指标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en-US" altLang="zh-CN" sz="1800" dirty="0" smtClean="0"/>
              <a:t>Precision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–</a:t>
            </a:r>
            <a:r>
              <a:rPr lang="zh-CN" altLang="en-US" sz="1800" dirty="0" smtClean="0"/>
              <a:t> 准确率</a:t>
            </a:r>
            <a:endParaRPr lang="en-US" altLang="zh-CN" sz="1800" dirty="0" smtClean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 smtClean="0"/>
              <a:t>Recall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–</a:t>
            </a:r>
            <a:r>
              <a:rPr lang="zh-CN" altLang="en-US" sz="1800" dirty="0" smtClean="0"/>
              <a:t> 召回率</a:t>
            </a:r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en-US" altLang="zh-CN" sz="1800" dirty="0" smtClean="0"/>
              <a:t>F1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Score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</a:t>
            </a:r>
            <a:r>
              <a:rPr lang="zh-CN" altLang="en-US" sz="1800" dirty="0" smtClean="0"/>
              <a:t>值</a:t>
            </a:r>
            <a:endParaRPr lang="en-US" altLang="zh-CN" sz="1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930607" y="1976342"/>
                <a:ext cx="220336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07" y="1976342"/>
                <a:ext cx="2203360" cy="5231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5930607" y="2811158"/>
                <a:ext cx="188930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𝑅𝑒𝑐𝑎𝑙𝑙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607" y="2811158"/>
                <a:ext cx="1889300" cy="5231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589937" y="3645974"/>
                <a:ext cx="2544030" cy="745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1=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37" y="3645974"/>
                <a:ext cx="2544030" cy="7456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4222772" y="4200588"/>
            <a:ext cx="1467068" cy="512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请</a:t>
            </a:r>
            <a:r>
              <a:rPr lang="zh-CN" altLang="en-US" sz="2000" smtClean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计算左表</a:t>
            </a:r>
            <a:endParaRPr lang="en-US" altLang="zh-CN" sz="2000" dirty="0" smtClean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精度（误差）的评测效果总是好吗？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31140"/>
          </a:xfrm>
        </p:spPr>
        <p:txBody>
          <a:bodyPr/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12068"/>
                <a:gridCol w="612068"/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 rotWithShape="0">
                <a:blip r:embed="rId1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5" name="Content Placeholder 2"/>
          <p:cNvSpPr txBox="1"/>
          <p:nvPr/>
        </p:nvSpPr>
        <p:spPr bwMode="auto">
          <a:xfrm>
            <a:off x="4074374" y="1505960"/>
            <a:ext cx="3082956" cy="210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40080" indent="-236855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7280" indent="-1733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7305" indent="-182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8945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425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引入新的指标</a:t>
            </a:r>
            <a:endParaRPr lang="en-US" altLang="zh-CN" sz="1800" dirty="0"/>
          </a:p>
          <a:p>
            <a:pPr lvl="1"/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50%</a:t>
            </a:r>
            <a:endParaRPr lang="en-US" altLang="zh-CN" sz="1800" dirty="0"/>
          </a:p>
          <a:p>
            <a:pPr lvl="1"/>
            <a:r>
              <a:rPr lang="en-US" altLang="zh-CN" sz="1800" dirty="0"/>
              <a:t>Recall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40%</a:t>
            </a:r>
            <a:endParaRPr lang="en-US" altLang="zh-CN" sz="1800" dirty="0"/>
          </a:p>
          <a:p>
            <a:pPr lvl="1"/>
            <a:r>
              <a:rPr lang="en-US" altLang="zh-CN" sz="1800" dirty="0"/>
              <a:t>F1</a:t>
            </a:r>
            <a:r>
              <a:rPr lang="zh-CN" altLang="en-US" sz="1800" dirty="0"/>
              <a:t> </a:t>
            </a:r>
            <a:r>
              <a:rPr lang="en-US" altLang="zh-CN" sz="1800" dirty="0"/>
              <a:t>Score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44%</a:t>
            </a:r>
            <a:endParaRPr lang="en-US" altLang="zh-CN" sz="1800" dirty="0"/>
          </a:p>
        </p:txBody>
      </p:sp>
      <p:sp>
        <p:nvSpPr>
          <p:cNvPr id="16" name="Rectangle 15"/>
          <p:cNvSpPr/>
          <p:nvPr/>
        </p:nvSpPr>
        <p:spPr>
          <a:xfrm>
            <a:off x="5035677" y="3598094"/>
            <a:ext cx="191590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smtClean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实际分类效果</a:t>
            </a:r>
            <a:r>
              <a:rPr lang="zh-CN" altLang="en-US" sz="1500" dirty="0" smtClean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很差！</a:t>
            </a:r>
            <a:endParaRPr lang="en-US" altLang="zh-CN" sz="1500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19" name="图片 1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304405" y="3558188"/>
            <a:ext cx="525529" cy="525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519568"/>
          </a:xfrm>
        </p:spPr>
        <p:txBody>
          <a:bodyPr/>
          <a:lstStyle/>
          <a:p>
            <a:r>
              <a:rPr lang="zh-CN" altLang="en-US" dirty="0"/>
              <a:t>人们不只需要</a:t>
            </a:r>
            <a:r>
              <a:rPr lang="zh-CN" altLang="en-US" dirty="0">
                <a:solidFill>
                  <a:srgbClr val="4AABC5"/>
                </a:solidFill>
              </a:rPr>
              <a:t>手动分类</a:t>
            </a:r>
            <a:r>
              <a:rPr lang="zh-CN" altLang="en-US" dirty="0"/>
              <a:t>，更需要</a:t>
            </a:r>
            <a:r>
              <a:rPr lang="zh-CN" altLang="en-US" dirty="0">
                <a:solidFill>
                  <a:srgbClr val="F89646"/>
                </a:solidFill>
              </a:rPr>
              <a:t>自动</a:t>
            </a:r>
            <a:r>
              <a:rPr lang="zh-CN" altLang="en-US" dirty="0" smtClean="0">
                <a:solidFill>
                  <a:srgbClr val="F89646"/>
                </a:solidFill>
              </a:rPr>
              <a:t>识别</a:t>
            </a:r>
            <a:endParaRPr lang="en-US" dirty="0">
              <a:solidFill>
                <a:srgbClr val="F89646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9" r="27631"/>
          <a:stretch>
            <a:fillRect/>
          </a:stretch>
        </p:blipFill>
        <p:spPr>
          <a:xfrm>
            <a:off x="1180123" y="1453018"/>
            <a:ext cx="1377404" cy="150375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1" name="Rectangle 20"/>
          <p:cNvSpPr/>
          <p:nvPr/>
        </p:nvSpPr>
        <p:spPr>
          <a:xfrm>
            <a:off x="1607215" y="2956768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rgbClr val="4AABC5"/>
                </a:solidFill>
                <a:latin typeface="STZhongsong" charset="-122"/>
                <a:ea typeface="STZhongsong" charset="-122"/>
                <a:cs typeface="STZhongsong" charset="-122"/>
              </a:rPr>
              <a:t>狐狸</a:t>
            </a:r>
            <a:endParaRPr lang="en-US" sz="1500" dirty="0">
              <a:solidFill>
                <a:srgbClr val="4AABC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5" r="27666"/>
          <a:stretch>
            <a:fillRect/>
          </a:stretch>
        </p:blipFill>
        <p:spPr>
          <a:xfrm>
            <a:off x="2692292" y="1453019"/>
            <a:ext cx="1208430" cy="150375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3" name="Rectangle 22"/>
          <p:cNvSpPr/>
          <p:nvPr/>
        </p:nvSpPr>
        <p:spPr>
          <a:xfrm>
            <a:off x="3119384" y="2956768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rgbClr val="4AABC5"/>
                </a:solidFill>
                <a:latin typeface="STZhongsong" charset="-122"/>
                <a:ea typeface="STZhongsong" charset="-122"/>
                <a:cs typeface="STZhongsong" charset="-122"/>
              </a:rPr>
              <a:t>狗</a:t>
            </a:r>
            <a:endParaRPr lang="en-US" sz="1500" dirty="0">
              <a:solidFill>
                <a:srgbClr val="4AABC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10557"/>
          <a:stretch>
            <a:fillRect/>
          </a:stretch>
        </p:blipFill>
        <p:spPr>
          <a:xfrm>
            <a:off x="5627107" y="1453018"/>
            <a:ext cx="1830956" cy="150375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5" name="Rectangle 24"/>
          <p:cNvSpPr/>
          <p:nvPr/>
        </p:nvSpPr>
        <p:spPr>
          <a:xfrm>
            <a:off x="5627108" y="2956768"/>
            <a:ext cx="18309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solidFill>
                  <a:srgbClr val="F89646"/>
                </a:solidFill>
                <a:latin typeface="STZhongsong" charset="-122"/>
                <a:ea typeface="STZhongsong" charset="-122"/>
                <a:cs typeface="STZhongsong" charset="-122"/>
              </a:rPr>
              <a:t>狐狸 </a:t>
            </a:r>
            <a:r>
              <a:rPr lang="en-US" altLang="zh-CN" sz="1500" dirty="0">
                <a:solidFill>
                  <a:srgbClr val="F8964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or</a:t>
            </a:r>
            <a:r>
              <a:rPr lang="zh-CN" altLang="en-US" sz="1500" dirty="0">
                <a:solidFill>
                  <a:srgbClr val="F89646"/>
                </a:solidFill>
                <a:latin typeface="STZhongsong" charset="-122"/>
                <a:ea typeface="STZhongsong" charset="-122"/>
                <a:cs typeface="STZhongsong" charset="-122"/>
              </a:rPr>
              <a:t> 狗？</a:t>
            </a:r>
            <a:endParaRPr lang="en-US" sz="1500" dirty="0">
              <a:solidFill>
                <a:srgbClr val="F89646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4711725" y="1969777"/>
            <a:ext cx="216024" cy="48605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TextBox 26"/>
          <p:cNvSpPr txBox="1"/>
          <p:nvPr/>
        </p:nvSpPr>
        <p:spPr>
          <a:xfrm>
            <a:off x="1686477" y="3590637"/>
            <a:ext cx="1946507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STZhongsong" charset="-122"/>
                <a:ea typeface="STZhongsong" charset="-122"/>
                <a:cs typeface="STZhongsong" charset="-122"/>
              </a:rPr>
              <a:t>华为</a:t>
            </a:r>
            <a:r>
              <a:rPr lang="en-US" altLang="zh-CN" sz="15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Mate30</a:t>
            </a:r>
            <a:r>
              <a:rPr lang="zh-CN" altLang="en-US" sz="1500" dirty="0">
                <a:latin typeface="STZhongsong" charset="-122"/>
                <a:ea typeface="STZhongsong" charset="-122"/>
                <a:cs typeface="STZhongsong" charset="-122"/>
              </a:rPr>
              <a:t>很好！</a:t>
            </a:r>
            <a:endParaRPr lang="en-US" sz="15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6477" y="4133119"/>
            <a:ext cx="1946507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STZhongsong" charset="-122"/>
                <a:ea typeface="STZhongsong" charset="-122"/>
                <a:cs typeface="STZhongsong" charset="-122"/>
              </a:rPr>
              <a:t>华为</a:t>
            </a:r>
            <a:r>
              <a:rPr lang="en-US" altLang="zh-CN" sz="15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Mate30</a:t>
            </a:r>
            <a:r>
              <a:rPr lang="zh-CN" altLang="en-US" sz="1500" dirty="0">
                <a:latin typeface="STZhongsong" charset="-122"/>
                <a:ea typeface="STZhongsong" charset="-122"/>
                <a:cs typeface="STZhongsong" charset="-122"/>
              </a:rPr>
              <a:t>不太好！</a:t>
            </a:r>
            <a:endParaRPr lang="en-US" sz="15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11" y="3357082"/>
            <a:ext cx="487373" cy="13030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5" r="49265" b="22643"/>
          <a:stretch>
            <a:fillRect/>
          </a:stretch>
        </p:blipFill>
        <p:spPr>
          <a:xfrm>
            <a:off x="3659649" y="3515889"/>
            <a:ext cx="511104" cy="5076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9" t="12755" b="23326"/>
          <a:stretch>
            <a:fillRect/>
          </a:stretch>
        </p:blipFill>
        <p:spPr>
          <a:xfrm>
            <a:off x="3712689" y="4058999"/>
            <a:ext cx="521340" cy="502252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4819737" y="3780478"/>
            <a:ext cx="216024" cy="48605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TextBox 32"/>
          <p:cNvSpPr txBox="1"/>
          <p:nvPr/>
        </p:nvSpPr>
        <p:spPr>
          <a:xfrm>
            <a:off x="5521619" y="3539610"/>
            <a:ext cx="1946507" cy="323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Mate30</a:t>
            </a:r>
            <a:r>
              <a:rPr lang="zh-CN" altLang="en-US" sz="1500" dirty="0">
                <a:latin typeface="STZhongsong" charset="-122"/>
                <a:ea typeface="STZhongsong" charset="-122"/>
                <a:cs typeface="STZhongsong" charset="-122"/>
              </a:rPr>
              <a:t>不能再好了！</a:t>
            </a:r>
            <a:endParaRPr lang="en-US" sz="15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694686" y="3976309"/>
            <a:ext cx="1763378" cy="449579"/>
            <a:chOff x="6397293" y="5531876"/>
            <a:chExt cx="2351171" cy="599439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55" b="30029"/>
            <a:stretch>
              <a:fillRect/>
            </a:stretch>
          </p:blipFill>
          <p:spPr>
            <a:xfrm>
              <a:off x="6397293" y="5531876"/>
              <a:ext cx="1343192" cy="599439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7550637" y="5694461"/>
              <a:ext cx="119782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>
                  <a:solidFill>
                    <a:srgbClr val="F89646"/>
                  </a:solidFill>
                  <a:latin typeface="STZhongsong" charset="-122"/>
                  <a:ea typeface="STZhongsong" charset="-122"/>
                  <a:cs typeface="STZhongsong" charset="-122"/>
                </a:rPr>
                <a:t>？？？</a:t>
              </a:r>
              <a:endParaRPr lang="en-US" sz="1500" dirty="0">
                <a:solidFill>
                  <a:srgbClr val="F89646"/>
                </a:solidFill>
                <a:latin typeface="STZhongsong" charset="-122"/>
                <a:ea typeface="STZhongsong" charset="-122"/>
                <a:cs typeface="STZhongsong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小节：如何解决一个分类问题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提出问题（Question</a:t>
            </a:r>
            <a:r>
              <a:rPr lang="en-US" dirty="0" smtClean="0"/>
              <a:t>）</a:t>
            </a:r>
            <a:endParaRPr lang="en-US" dirty="0" smtClean="0"/>
          </a:p>
          <a:p>
            <a:r>
              <a:rPr lang="en-US" dirty="0" err="1" smtClean="0"/>
              <a:t>准备数据</a:t>
            </a:r>
            <a:r>
              <a:rPr lang="en-US" dirty="0" err="1"/>
              <a:t>（Input</a:t>
            </a:r>
            <a:r>
              <a:rPr lang="en-US" dirty="0"/>
              <a:t> Data</a:t>
            </a:r>
            <a:r>
              <a:rPr lang="en-US" dirty="0" smtClean="0"/>
              <a:t>）</a:t>
            </a:r>
            <a:endParaRPr lang="en-US" dirty="0" smtClean="0"/>
          </a:p>
          <a:p>
            <a:r>
              <a:rPr lang="en-US" dirty="0" err="1" smtClean="0"/>
              <a:t>选择特征</a:t>
            </a:r>
            <a:r>
              <a:rPr lang="en-US" dirty="0" err="1"/>
              <a:t>（Features</a:t>
            </a:r>
            <a:r>
              <a:rPr lang="en-US" dirty="0" smtClean="0"/>
              <a:t>）</a:t>
            </a:r>
            <a:endParaRPr lang="en-US" dirty="0" smtClean="0"/>
          </a:p>
          <a:p>
            <a:r>
              <a:rPr lang="en-US" dirty="0" err="1" smtClean="0"/>
              <a:t>学习算法</a:t>
            </a:r>
            <a:r>
              <a:rPr lang="en-US" dirty="0" err="1"/>
              <a:t>（Algorithm</a:t>
            </a:r>
            <a:r>
              <a:rPr lang="en-US" dirty="0" smtClean="0"/>
              <a:t>）</a:t>
            </a:r>
            <a:endParaRPr lang="en-US" dirty="0" smtClean="0"/>
          </a:p>
          <a:p>
            <a:endParaRPr lang="en-US" dirty="0"/>
          </a:p>
          <a:p>
            <a:r>
              <a:rPr lang="zh-CN" altLang="en-US" dirty="0" smtClean="0"/>
              <a:t>一般在实践中</a:t>
            </a:r>
            <a:endParaRPr lang="en-US" altLang="zh-CN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33" y="1175411"/>
            <a:ext cx="5159163" cy="32244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24" y="3368267"/>
            <a:ext cx="2756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" indent="0" algn="ctr">
              <a:buNone/>
            </a:pPr>
            <a:r>
              <a:rPr lang="en-US" altLang="zh-CN" sz="3200" dirty="0" smtClean="0"/>
              <a:t>Q</a:t>
            </a:r>
            <a:r>
              <a:rPr lang="zh-CN" altLang="en-US" sz="3200" dirty="0" smtClean="0">
                <a:sym typeface="Wingdings" panose="05000000000000000000"/>
              </a:rPr>
              <a:t> </a:t>
            </a:r>
            <a:r>
              <a:rPr lang="en-US" altLang="zh-CN" sz="3200" dirty="0" smtClean="0">
                <a:sym typeface="Wingdings" panose="05000000000000000000"/>
              </a:rPr>
              <a:t>&gt;</a:t>
            </a:r>
            <a:r>
              <a:rPr lang="zh-CN" altLang="en-US" sz="3200" dirty="0" smtClean="0">
                <a:sym typeface="Wingdings" panose="05000000000000000000"/>
              </a:rPr>
              <a:t> </a:t>
            </a:r>
            <a:r>
              <a:rPr lang="en-US" altLang="zh-CN" sz="3200" dirty="0" smtClean="0">
                <a:sym typeface="Wingdings" panose="05000000000000000000"/>
              </a:rPr>
              <a:t>D</a:t>
            </a:r>
            <a:r>
              <a:rPr lang="zh-CN" altLang="en-US" sz="3200" dirty="0">
                <a:sym typeface="Wingdings" panose="05000000000000000000"/>
              </a:rPr>
              <a:t> </a:t>
            </a:r>
            <a:r>
              <a:rPr lang="en-US" altLang="zh-CN" sz="3200" dirty="0" smtClean="0">
                <a:sym typeface="Wingdings" panose="05000000000000000000"/>
              </a:rPr>
              <a:t>&gt;</a:t>
            </a:r>
            <a:r>
              <a:rPr lang="zh-CN" altLang="en-US" sz="3200" dirty="0" smtClean="0">
                <a:sym typeface="Wingdings" panose="05000000000000000000"/>
              </a:rPr>
              <a:t> </a:t>
            </a:r>
            <a:r>
              <a:rPr lang="en-US" altLang="zh-CN" sz="3200" dirty="0" smtClean="0">
                <a:sym typeface="Wingdings" panose="05000000000000000000"/>
              </a:rPr>
              <a:t>F</a:t>
            </a:r>
            <a:r>
              <a:rPr lang="zh-CN" altLang="en-US" sz="3200" dirty="0" smtClean="0">
                <a:sym typeface="Wingdings" panose="05000000000000000000"/>
              </a:rPr>
              <a:t> </a:t>
            </a:r>
            <a:r>
              <a:rPr lang="en-US" altLang="zh-CN" sz="3200" dirty="0" smtClean="0">
                <a:sym typeface="Wingdings" panose="05000000000000000000"/>
              </a:rPr>
              <a:t>&gt;</a:t>
            </a:r>
            <a:r>
              <a:rPr lang="zh-CN" altLang="en-US" sz="3200" dirty="0" smtClean="0">
                <a:sym typeface="Wingdings" panose="05000000000000000000"/>
              </a:rPr>
              <a:t> </a:t>
            </a:r>
            <a:r>
              <a:rPr lang="en-US" altLang="zh-CN" sz="3200" dirty="0" smtClean="0">
                <a:sym typeface="Wingdings" panose="05000000000000000000"/>
              </a:rPr>
              <a:t>A</a:t>
            </a:r>
            <a:endParaRPr lang="en-US" sz="3200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什么是机器学习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Machine</a:t>
            </a:r>
            <a:r>
              <a:rPr lang="zh-CN" altLang="en-US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机器学习：使用</a:t>
            </a:r>
            <a:r>
              <a:rPr lang="zh-CN" altLang="en-US" dirty="0" smtClean="0">
                <a:solidFill>
                  <a:srgbClr val="C00000"/>
                </a:solidFill>
              </a:rPr>
              <a:t>训练数据（</a:t>
            </a:r>
            <a:r>
              <a:rPr lang="en-US" altLang="zh-CN" dirty="0" smtClean="0">
                <a:solidFill>
                  <a:srgbClr val="C00000"/>
                </a:solidFill>
              </a:rPr>
              <a:t>Training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Data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r>
              <a:rPr lang="zh-CN" altLang="en-US" dirty="0" smtClean="0"/>
              <a:t>提升效果的算法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机器学习算法通常有大量的</a:t>
            </a:r>
            <a:r>
              <a:rPr lang="zh-CN" altLang="en-US" dirty="0" smtClean="0">
                <a:solidFill>
                  <a:srgbClr val="C00000"/>
                </a:solidFill>
              </a:rPr>
              <a:t>参数（</a:t>
            </a:r>
            <a:r>
              <a:rPr lang="en-US" altLang="zh-CN" dirty="0" smtClean="0">
                <a:solidFill>
                  <a:srgbClr val="C00000"/>
                </a:solidFill>
              </a:rPr>
              <a:t>Parameters</a:t>
            </a:r>
            <a:r>
              <a:rPr lang="zh-CN" altLang="en-US" dirty="0" smtClean="0">
                <a:solidFill>
                  <a:srgbClr val="C00000"/>
                </a:solidFill>
              </a:rPr>
              <a:t>）</a:t>
            </a:r>
            <a:r>
              <a:rPr lang="zh-CN" altLang="en-US" dirty="0" smtClean="0"/>
              <a:t>，这些参数的取值是从训练数据中学习出来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可以用来解决利用手工规则难以解决的问题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人脸识别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语音识别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情感分析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股票预测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</a:t>
            </a:r>
            <a:r>
              <a:rPr lang="zh-CN" altLang="en-US" dirty="0" smtClean="0"/>
              <a:t>学习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63231" y="1641696"/>
            <a:ext cx="2092745" cy="1890211"/>
            <a:chOff x="1709665" y="1700807"/>
            <a:chExt cx="2790327" cy="2520281"/>
          </a:xfrm>
        </p:grpSpPr>
        <p:sp>
          <p:nvSpPr>
            <p:cNvPr id="5" name="Oval 4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923514" y="1926171"/>
            <a:ext cx="1032390" cy="1137910"/>
            <a:chOff x="5292080" y="2196496"/>
            <a:chExt cx="1376520" cy="1517213"/>
          </a:xfrm>
        </p:grpSpPr>
        <p:sp>
          <p:nvSpPr>
            <p:cNvPr id="61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969880" y="1911725"/>
            <a:ext cx="1032390" cy="1140414"/>
            <a:chOff x="7063410" y="2348864"/>
            <a:chExt cx="1376520" cy="1520552"/>
          </a:xfrm>
        </p:grpSpPr>
        <p:sp>
          <p:nvSpPr>
            <p:cNvPr id="85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2518556" y="1221600"/>
            <a:ext cx="17981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总体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Population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11329" y="1226182"/>
            <a:ext cx="21686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Training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</a:t>
            </a:r>
            <a:r>
              <a:rPr lang="zh-CN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8" name="Curved Connector 107"/>
          <p:cNvCxnSpPr/>
          <p:nvPr/>
        </p:nvCxnSpPr>
        <p:spPr>
          <a:xfrm>
            <a:off x="3868534" y="1935574"/>
            <a:ext cx="1220486" cy="9570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Curved Connector 108"/>
          <p:cNvCxnSpPr/>
          <p:nvPr/>
        </p:nvCxnSpPr>
        <p:spPr>
          <a:xfrm rot="5400000">
            <a:off x="2934938" y="3468706"/>
            <a:ext cx="717127" cy="38140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Oval 109"/>
          <p:cNvSpPr>
            <a:spLocks noChangeAspect="1"/>
          </p:cNvSpPr>
          <p:nvPr/>
        </p:nvSpPr>
        <p:spPr>
          <a:xfrm>
            <a:off x="2958598" y="4164942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1" name="Down Arrow 110"/>
          <p:cNvSpPr/>
          <p:nvPr/>
        </p:nvSpPr>
        <p:spPr>
          <a:xfrm>
            <a:off x="5778431" y="3203288"/>
            <a:ext cx="378042" cy="54308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TextBox 111"/>
          <p:cNvSpPr txBox="1"/>
          <p:nvPr/>
        </p:nvSpPr>
        <p:spPr>
          <a:xfrm>
            <a:off x="4565512" y="4055975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i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</a:t>
            </a:r>
            <a:r>
              <a:rPr lang="zh-CN" altLang="en-US" sz="2700" i="1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7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27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zh-CN" sz="27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)</a:t>
            </a:r>
            <a:endParaRPr lang="en-US" sz="27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5010336" y="4175927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6807941" y="3923808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6840282" y="4461990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5596563" y="4055976"/>
            <a:ext cx="1135678" cy="253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5550396" y="4388500"/>
            <a:ext cx="1181844" cy="21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Down Arrow 117"/>
          <p:cNvSpPr/>
          <p:nvPr/>
        </p:nvSpPr>
        <p:spPr>
          <a:xfrm rot="16200000">
            <a:off x="3781249" y="3998398"/>
            <a:ext cx="378042" cy="64576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/>
          <p:cNvSpPr/>
          <p:nvPr/>
        </p:nvSpPr>
        <p:spPr>
          <a:xfrm>
            <a:off x="6135517" y="3258353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① 训练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494820" y="3762150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② 预测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1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/>
          <a:lstStyle/>
          <a:p>
            <a:r>
              <a:rPr lang="zh-CN" altLang="en-US" dirty="0" smtClean="0"/>
              <a:t>监督学习（</a:t>
            </a:r>
            <a:r>
              <a:rPr lang="en-US" altLang="zh-CN" dirty="0" smtClean="0"/>
              <a:t>Supervised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：手写数字识别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954796"/>
                <a:ext cx="8229600" cy="1801353"/>
              </a:xfrm>
            </p:spPr>
            <p:txBody>
              <a:bodyPr/>
              <a:lstStyle/>
              <a:p>
                <a:r>
                  <a:rPr lang="zh-CN" altLang="en-US" dirty="0" smtClean="0"/>
                  <a:t>输入数据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将图片数据表示为一个向量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784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zh-CN" altLang="en-US" dirty="0" smtClean="0"/>
                  <a:t>输出模型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学习出分类器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r>
                      <a:rPr lang="en-US" altLang="zh-CN" b="0" i="1" smtClean="0">
                        <a:latin typeface="Cambria Math" charset="0"/>
                      </a:rPr>
                      <m:t>(</m:t>
                    </m:r>
                    <m:r>
                      <a:rPr lang="en-US" altLang="zh-CN" b="0" i="1" smtClean="0">
                        <a:latin typeface="Cambria Math" charset="0"/>
                      </a:rPr>
                      <m:t>𝑥</m:t>
                    </m:r>
                    <m:r>
                      <a:rPr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对图片进行分类</a:t>
                </a:r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𝑓</m:t>
                    </m:r>
                    <m:r>
                      <a:rPr lang="en-US" altLang="zh-CN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784</m:t>
                        </m:r>
                      </m:sup>
                    </m:sSup>
                    <m:r>
                      <a:rPr lang="en-US" altLang="zh-C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→{0,1,2,3,4,5,6,7,8,9}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954796"/>
                <a:ext cx="8229600" cy="1801353"/>
              </a:xfrm>
              <a:blipFill rotWithShape="0">
                <a:blip r:embed="rId1"/>
                <a:stretch>
                  <a:fillRect l="-667" t="-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2"/>
          <a:srcRect l="12973" t="26727" r="20676" b="34165"/>
          <a:stretch>
            <a:fillRect/>
          </a:stretch>
        </p:blipFill>
        <p:spPr>
          <a:xfrm>
            <a:off x="952185" y="797295"/>
            <a:ext cx="4934737" cy="20650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86922" y="932794"/>
            <a:ext cx="2703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mtClean="0"/>
              <a:t>图片像素</a:t>
            </a:r>
            <a:r>
              <a:rPr lang="en-US" altLang="zh-CN" dirty="0" smtClean="0"/>
              <a:t>28</a:t>
            </a:r>
            <a:r>
              <a:rPr lang="zh-CN" altLang="en-US" dirty="0" smtClean="0"/>
              <a:t>*</a:t>
            </a:r>
            <a:r>
              <a:rPr lang="en-US" altLang="zh-CN" dirty="0" smtClean="0"/>
              <a:t>28</a:t>
            </a:r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6595640" y="1530070"/>
            <a:ext cx="23083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请问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你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如将一张照片表示成一个“点”</a:t>
            </a:r>
            <a:r>
              <a:rPr lang="en-US" altLang="zh-CN" b="1" dirty="0" smtClean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？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FontTx/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考虑图片文件的格式与</a:t>
            </a: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大小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 smtClean="0">
                <a:solidFill>
                  <a:srgbClr val="C00000"/>
                </a:solidFill>
                <a:latin typeface="Helvetica Neue" charset="0"/>
              </a:rPr>
              <a:t>考虑图片中的像素点</a:t>
            </a:r>
            <a:endParaRPr lang="en-US" altLang="zh-CN" b="1" dirty="0" smtClean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9347" y="162240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dirty="0" smtClean="0"/>
              <a:t>手写数字</a:t>
            </a:r>
            <a:r>
              <a:rPr lang="zh-CN" altLang="en-US" dirty="0"/>
              <a:t>识别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建模成监督学习中的分类问题（</a:t>
            </a:r>
            <a:r>
              <a:rPr lang="en-US" altLang="zh-CN" dirty="0" smtClean="0"/>
              <a:t>Supervised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基于训练数据集进行学习，如每个数字</a:t>
            </a:r>
            <a:r>
              <a:rPr lang="en-US" altLang="zh-CN" dirty="0" smtClean="0"/>
              <a:t>6000</a:t>
            </a:r>
            <a:r>
              <a:rPr lang="zh-CN" altLang="en-US" dirty="0" smtClean="0"/>
              <a:t>张图片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可以在测试集上达到分类误差</a:t>
            </a:r>
            <a:r>
              <a:rPr lang="en-US" altLang="zh-CN" dirty="0" smtClean="0"/>
              <a:t>0.4%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第一个被广泛应用的机器学习系统：邮编的识别与校验</a:t>
            </a:r>
            <a:endParaRPr lang="en-US" altLang="zh-CN" dirty="0" smtClean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1"/>
          <a:srcRect l="11938" t="31128" r="35169" b="14178"/>
          <a:stretch>
            <a:fillRect/>
          </a:stretch>
        </p:blipFill>
        <p:spPr>
          <a:xfrm>
            <a:off x="1262641" y="1564305"/>
            <a:ext cx="3148655" cy="2176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3565</Words>
  <Application>WPS 演示</Application>
  <PresentationFormat>On-screen Show (16:9)</PresentationFormat>
  <Paragraphs>734</Paragraphs>
  <Slides>50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方正超粗黑简体</vt:lpstr>
      <vt:lpstr>方正兰亭细黑_GBK</vt:lpstr>
      <vt:lpstr>黑体</vt:lpstr>
      <vt:lpstr>STZhongsong</vt:lpstr>
      <vt:lpstr>Calibri</vt:lpstr>
      <vt:lpstr>Times New Roman</vt:lpstr>
      <vt:lpstr>Helvetica Neue</vt:lpstr>
      <vt:lpstr>Arial Unicode MS</vt:lpstr>
      <vt:lpstr>Wingdings 2</vt:lpstr>
      <vt:lpstr>Wingdings</vt:lpstr>
      <vt:lpstr>华文新魏</vt:lpstr>
      <vt:lpstr>楷体_GB2312</vt:lpstr>
      <vt:lpstr>楷体_GB2312</vt:lpstr>
      <vt:lpstr>华文中宋</vt:lpstr>
      <vt:lpstr>Verdana</vt:lpstr>
      <vt:lpstr>Wingdings 2</vt:lpstr>
      <vt:lpstr>Wingdings</vt:lpstr>
      <vt:lpstr>新宋体</vt:lpstr>
      <vt:lpstr>清风素材 https://12sc.taobao.com/</vt:lpstr>
      <vt:lpstr>PowerPoint 演示文稿</vt:lpstr>
      <vt:lpstr>推荐教材</vt:lpstr>
      <vt:lpstr>PowerPoint 演示文稿</vt:lpstr>
      <vt:lpstr>为什么需要机器学习</vt:lpstr>
      <vt:lpstr>为什么需要机器学习</vt:lpstr>
      <vt:lpstr>什么是机器学习 – Machine Learning</vt:lpstr>
      <vt:lpstr>机器学习</vt:lpstr>
      <vt:lpstr>案例1：手写数字识别</vt:lpstr>
      <vt:lpstr>案例1：手写数字识别</vt:lpstr>
      <vt:lpstr>案例2：人脸检测</vt:lpstr>
      <vt:lpstr>案例2：人脸检测</vt:lpstr>
      <vt:lpstr>案例3：垃圾邮件检测</vt:lpstr>
      <vt:lpstr>案例3：垃圾邮件检测</vt:lpstr>
      <vt:lpstr>互联网应用案例：虚假信息检测</vt:lpstr>
      <vt:lpstr>互联网应用案例：虚假信息检测</vt:lpstr>
      <vt:lpstr>互联网应用案例：虚假信息检测</vt:lpstr>
      <vt:lpstr>互联网应用案例：虚假信息检测</vt:lpstr>
      <vt:lpstr>互联网应用案例：机器翻译</vt:lpstr>
      <vt:lpstr>互联网应用案例：推荐系统</vt:lpstr>
      <vt:lpstr>智能家居</vt:lpstr>
      <vt:lpstr>典型的机器学习问题</vt:lpstr>
      <vt:lpstr>典型的机器学习问题</vt:lpstr>
      <vt:lpstr>典型的机器学习问题</vt:lpstr>
      <vt:lpstr>课堂练习</vt:lpstr>
      <vt:lpstr>课堂练习</vt:lpstr>
      <vt:lpstr>课堂练习：线性模型举例</vt:lpstr>
      <vt:lpstr>PowerPoint 演示文稿</vt:lpstr>
      <vt:lpstr>监督学习概览</vt:lpstr>
      <vt:lpstr>分类实例</vt:lpstr>
      <vt:lpstr>K近邻分类器</vt:lpstr>
      <vt:lpstr>PowerPoint 演示文稿</vt:lpstr>
      <vt:lpstr>采样假设：训练集与测试集</vt:lpstr>
      <vt:lpstr>PowerPoint 演示文稿</vt:lpstr>
      <vt:lpstr>PowerPoint 演示文稿</vt:lpstr>
      <vt:lpstr>深入理解</vt:lpstr>
      <vt:lpstr>PowerPoint 演示文稿</vt:lpstr>
      <vt:lpstr>PowerPoint 演示文稿</vt:lpstr>
      <vt:lpstr>PowerPoint 演示文稿</vt:lpstr>
      <vt:lpstr>PowerPoint 演示文稿</vt:lpstr>
      <vt:lpstr>训练过程的特性</vt:lpstr>
      <vt:lpstr>例子：手写数字识别</vt:lpstr>
      <vt:lpstr>K近邻总结</vt:lpstr>
      <vt:lpstr>K近邻总结</vt:lpstr>
      <vt:lpstr>如何设定参数</vt:lpstr>
      <vt:lpstr>欠拟合与过拟合</vt:lpstr>
      <vt:lpstr>精度（误差）的评测效果总是好吗？</vt:lpstr>
      <vt:lpstr>精度（误差）的评测效果总是好吗？</vt:lpstr>
      <vt:lpstr>精度（误差）的评测效果总是好吗？</vt:lpstr>
      <vt:lpstr>精度（误差）的评测效果总是好吗？</vt:lpstr>
      <vt:lpstr>小节：如何解决一个分类问题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冬景瞳</cp:lastModifiedBy>
  <cp:revision>305</cp:revision>
  <cp:lastPrinted>2020-03-27T09:34:00Z</cp:lastPrinted>
  <dcterms:created xsi:type="dcterms:W3CDTF">2015-01-23T04:02:00Z</dcterms:created>
  <dcterms:modified xsi:type="dcterms:W3CDTF">2021-03-05T03:19:49Z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